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18" r:id="rId3"/>
    <p:sldId id="280" r:id="rId4"/>
    <p:sldId id="320" r:id="rId5"/>
    <p:sldId id="319" r:id="rId6"/>
    <p:sldId id="321" r:id="rId7"/>
    <p:sldId id="322" r:id="rId8"/>
    <p:sldId id="348" r:id="rId9"/>
    <p:sldId id="323" r:id="rId10"/>
    <p:sldId id="341" r:id="rId11"/>
    <p:sldId id="342" r:id="rId12"/>
    <p:sldId id="343" r:id="rId13"/>
    <p:sldId id="347" r:id="rId14"/>
    <p:sldId id="344" r:id="rId15"/>
    <p:sldId id="346" r:id="rId16"/>
    <p:sldId id="324" r:id="rId17"/>
    <p:sldId id="325" r:id="rId18"/>
    <p:sldId id="326" r:id="rId19"/>
    <p:sldId id="327" r:id="rId20"/>
    <p:sldId id="328" r:id="rId21"/>
    <p:sldId id="340" r:id="rId22"/>
    <p:sldId id="330" r:id="rId23"/>
    <p:sldId id="331" r:id="rId24"/>
    <p:sldId id="332" r:id="rId25"/>
    <p:sldId id="333" r:id="rId26"/>
    <p:sldId id="334" r:id="rId27"/>
    <p:sldId id="335" r:id="rId28"/>
    <p:sldId id="336" r:id="rId29"/>
    <p:sldId id="337" r:id="rId30"/>
    <p:sldId id="338" r:id="rId31"/>
    <p:sldId id="339" r:id="rId32"/>
    <p:sldId id="349" r:id="rId3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0" autoAdjust="0"/>
    <p:restoredTop sz="94660"/>
  </p:normalViewPr>
  <p:slideViewPr>
    <p:cSldViewPr snapToGrid="0">
      <p:cViewPr varScale="1">
        <p:scale>
          <a:sx n="75" d="100"/>
          <a:sy n="75" d="100"/>
        </p:scale>
        <p:origin x="6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D:\Users\Andrea\Documents\Andrea\!!%20Formazione%20docenti%20Levi\Lezione%20del%2003-06-2020\Scambio%20termico%20attraverso%20una%20paret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Users\Andrea\Documents\Andrea\!!%20Formazione%20docenti%20Levi\Lezione%20del%2003-06-2020\Moto%20in%20un%20mezzo%20viscoso.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Users\Andrea\Documents\Andrea\!!%20Formazione%20docenti%20Levi\Lezione%20del%2003-06-2020\Moto%20in%20un%20mezzo%20viscoso.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a:t>Temperatura in funzione del tempo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manualLayout>
          <c:layoutTarget val="inner"/>
          <c:xMode val="edge"/>
          <c:yMode val="edge"/>
          <c:x val="6.0183896900398118E-2"/>
          <c:y val="8.1858146328265519E-2"/>
          <c:w val="0.90227693312529478"/>
          <c:h val="0.80243601171621159"/>
        </c:manualLayout>
      </c:layout>
      <c:lineChart>
        <c:grouping val="standard"/>
        <c:varyColors val="0"/>
        <c:ser>
          <c:idx val="0"/>
          <c:order val="0"/>
          <c:spPr>
            <a:ln w="28575" cap="rnd">
              <a:solidFill>
                <a:schemeClr val="accent1"/>
              </a:solidFill>
              <a:round/>
            </a:ln>
            <a:effectLst/>
          </c:spPr>
          <c:marker>
            <c:symbol val="none"/>
          </c:marker>
          <c:val>
            <c:numRef>
              <c:f>'dt=1 minuto'!$B$2:$B$190</c:f>
              <c:numCache>
                <c:formatCode>0.000</c:formatCode>
                <c:ptCount val="189"/>
                <c:pt idx="0">
                  <c:v>25</c:v>
                </c:pt>
                <c:pt idx="1">
                  <c:v>24.428939208999999</c:v>
                </c:pt>
                <c:pt idx="2">
                  <c:v>23.873407485953216</c:v>
                </c:pt>
                <c:pt idx="3">
                  <c:v>23.332982543153513</c:v>
                </c:pt>
                <c:pt idx="4">
                  <c:v>22.807253576321017</c:v>
                </c:pt>
                <c:pt idx="5">
                  <c:v>22.295820952329041</c:v>
                </c:pt>
                <c:pt idx="6">
                  <c:v>21.798295905422783</c:v>
                </c:pt>
                <c:pt idx="7">
                  <c:v>21.314300241698842</c:v>
                </c:pt>
                <c:pt idx="8">
                  <c:v>20.843466051620936</c:v>
                </c:pt>
                <c:pt idx="9">
                  <c:v>20.385435430353304</c:v>
                </c:pt>
                <c:pt idx="10">
                  <c:v>19.939860205699162</c:v>
                </c:pt>
                <c:pt idx="11">
                  <c:v>19.506401673437448</c:v>
                </c:pt>
                <c:pt idx="12">
                  <c:v>19.084730339856645</c:v>
                </c:pt>
                <c:pt idx="13">
                  <c:v>18.674525671289967</c:v>
                </c:pt>
                <c:pt idx="14">
                  <c:v>18.275475850461554</c:v>
                </c:pt>
                <c:pt idx="15">
                  <c:v>17.887277539458413</c:v>
                </c:pt>
                <c:pt idx="16">
                  <c:v>17.509635649147953</c:v>
                </c:pt>
                <c:pt idx="17">
                  <c:v>17.142263114865848</c:v>
                </c:pt>
                <c:pt idx="18">
                  <c:v>16.784880678203685</c:v>
                </c:pt>
                <c:pt idx="19">
                  <c:v>16.437216674730561</c:v>
                </c:pt>
                <c:pt idx="20">
                  <c:v>16.099006827487226</c:v>
                </c:pt>
                <c:pt idx="21">
                  <c:v>15.769994046095833</c:v>
                </c:pt>
                <c:pt idx="22">
                  <c:v>15.449928231332558</c:v>
                </c:pt>
                <c:pt idx="23">
                  <c:v>15.138566085014558</c:v>
                </c:pt>
                <c:pt idx="24">
                  <c:v>14.835670925056739</c:v>
                </c:pt>
                <c:pt idx="25">
                  <c:v>14.541012505557758</c:v>
                </c:pt>
                <c:pt idx="26">
                  <c:v>14.254366841778486</c:v>
                </c:pt>
                <c:pt idx="27">
                  <c:v>13.975516039879906</c:v>
                </c:pt>
                <c:pt idx="28">
                  <c:v>13.704248131291001</c:v>
                </c:pt>
                <c:pt idx="29">
                  <c:v>13.440356911580748</c:v>
                </c:pt>
                <c:pt idx="30">
                  <c:v>13.183641783711719</c:v>
                </c:pt>
                <c:pt idx="31">
                  <c:v>12.933907605556145</c:v>
                </c:pt>
                <c:pt idx="32">
                  <c:v>12.690964541558536</c:v>
                </c:pt>
                <c:pt idx="33">
                  <c:v>12.45462791843209</c:v>
                </c:pt>
                <c:pt idx="34">
                  <c:v>12.224718084779209</c:v>
                </c:pt>
                <c:pt idx="35">
                  <c:v>12.001060274529399</c:v>
                </c:pt>
                <c:pt idx="36">
                  <c:v>11.783484474090759</c:v>
                </c:pt>
                <c:pt idx="37">
                  <c:v>11.571825293114069</c:v>
                </c:pt>
                <c:pt idx="38">
                  <c:v>11.365921838771234</c:v>
                </c:pt>
                <c:pt idx="39">
                  <c:v>11.165617593452525</c:v>
                </c:pt>
                <c:pt idx="40">
                  <c:v>10.970760295789644</c:v>
                </c:pt>
                <c:pt idx="41">
                  <c:v>10.781201824914167</c:v>
                </c:pt>
                <c:pt idx="42">
                  <c:v>10.596798087863398</c:v>
                </c:pt>
                <c:pt idx="43">
                  <c:v>10.417408910048039</c:v>
                </c:pt>
                <c:pt idx="44">
                  <c:v>10.242897928698397</c:v>
                </c:pt>
                <c:pt idx="45">
                  <c:v>10.07313248920817</c:v>
                </c:pt>
                <c:pt idx="46">
                  <c:v>9.9079835442969788</c:v>
                </c:pt>
                <c:pt idx="47">
                  <c:v>9.7473255559150154</c:v>
                </c:pt>
                <c:pt idx="48">
                  <c:v>9.5910363998152377</c:v>
                </c:pt>
                <c:pt idx="49">
                  <c:v>9.4389972727205578</c:v>
                </c:pt>
                <c:pt idx="50">
                  <c:v>9.29109260201548</c:v>
                </c:pt>
                <c:pt idx="51">
                  <c:v>9.1472099578935175</c:v>
                </c:pt>
                <c:pt idx="52">
                  <c:v>9.007239967893625</c:v>
                </c:pt>
                <c:pt idx="53">
                  <c:v>8.8710762337606663</c:v>
                </c:pt>
                <c:pt idx="54">
                  <c:v>8.7386152505667294</c:v>
                </c:pt>
                <c:pt idx="55">
                  <c:v>8.6097563280318106</c:v>
                </c:pt>
                <c:pt idx="56">
                  <c:v>8.484401513984043</c:v>
                </c:pt>
                <c:pt idx="57">
                  <c:v>8.3624555199013137</c:v>
                </c:pt>
                <c:pt idx="58">
                  <c:v>8.2438256484776389</c:v>
                </c:pt>
                <c:pt idx="59">
                  <c:v>8.1284217231592706</c:v>
                </c:pt>
                <c:pt idx="60">
                  <c:v>8.0161560195969415</c:v>
                </c:pt>
                <c:pt idx="61">
                  <c:v>7.9069431989621588</c:v>
                </c:pt>
                <c:pt idx="62">
                  <c:v>7.8007002430768537</c:v>
                </c:pt>
                <c:pt idx="63">
                  <c:v>7.6973463913070743</c:v>
                </c:pt>
                <c:pt idx="64">
                  <c:v>7.5968030791727497</c:v>
                </c:pt>
                <c:pt idx="65">
                  <c:v>7.4989938786268624</c:v>
                </c:pt>
                <c:pt idx="66">
                  <c:v>7.4038444399586334</c:v>
                </c:pt>
                <c:pt idx="67">
                  <c:v>7.3112824352765511</c:v>
                </c:pt>
                <c:pt idx="68">
                  <c:v>7.2212375035282923</c:v>
                </c:pt>
                <c:pt idx="69">
                  <c:v>7.1336411970157334</c:v>
                </c:pt>
                <c:pt idx="70">
                  <c:v>7.0484269293644006</c:v>
                </c:pt>
                <c:pt idx="71">
                  <c:v>6.9655299249078038</c:v>
                </c:pt>
                <c:pt idx="72">
                  <c:v>6.8848871694481835</c:v>
                </c:pt>
                <c:pt idx="73">
                  <c:v>6.8064373623562391</c:v>
                </c:pt>
                <c:pt idx="74">
                  <c:v>6.7301208699734243</c:v>
                </c:pt>
                <c:pt idx="75">
                  <c:v>6.6558796802813944</c:v>
                </c:pt>
                <c:pt idx="76">
                  <c:v>6.5836573588041407</c:v>
                </c:pt>
                <c:pt idx="77">
                  <c:v>6.5133990057092994</c:v>
                </c:pt>
                <c:pt idx="78">
                  <c:v>6.445051214076015</c:v>
                </c:pt>
                <c:pt idx="79">
                  <c:v>6.3785620292976457</c:v>
                </c:pt>
                <c:pt idx="80">
                  <c:v>6.3138809095884421</c:v>
                </c:pt>
                <c:pt idx="81">
                  <c:v>6.2509586875641858</c:v>
                </c:pt>
                <c:pt idx="82">
                  <c:v>6.1897475328675799</c:v>
                </c:pt>
                <c:pt idx="83">
                  <c:v>6.1302009158099775</c:v>
                </c:pt>
                <c:pt idx="84">
                  <c:v>6.0722735720018166</c:v>
                </c:pt>
                <c:pt idx="85">
                  <c:v>6.0159214679448763</c:v>
                </c:pt>
                <c:pt idx="86">
                  <c:v>5.9611017675601863</c:v>
                </c:pt>
                <c:pt idx="87">
                  <c:v>5.9077727996261666</c:v>
                </c:pt>
                <c:pt idx="88">
                  <c:v>5.8558940261022236</c:v>
                </c:pt>
                <c:pt idx="89">
                  <c:v>5.8054260113137426</c:v>
                </c:pt>
                <c:pt idx="90">
                  <c:v>5.7563303919750375</c:v>
                </c:pt>
                <c:pt idx="91">
                  <c:v>5.7085698480274845</c:v>
                </c:pt>
                <c:pt idx="92">
                  <c:v>5.6621080742706598</c:v>
                </c:pt>
                <c:pt idx="93">
                  <c:v>5.6169097527649221</c:v>
                </c:pt>
                <c:pt idx="94">
                  <c:v>5.5729405259844675</c:v>
                </c:pt>
                <c:pt idx="95">
                  <c:v>5.5301669707004368</c:v>
                </c:pt>
                <c:pt idx="96">
                  <c:v>5.4885565725742333</c:v>
                </c:pt>
                <c:pt idx="97">
                  <c:v>5.4480777014417336</c:v>
                </c:pt>
                <c:pt idx="98">
                  <c:v>5.4086995872696013</c:v>
                </c:pt>
                <c:pt idx="99">
                  <c:v>5.3703922967654325</c:v>
                </c:pt>
                <c:pt idx="100">
                  <c:v>5.3331267106239482</c:v>
                </c:pt>
                <c:pt idx="101">
                  <c:v>5.2968745013919412</c:v>
                </c:pt>
                <c:pt idx="102">
                  <c:v>5.2616081119351499</c:v>
                </c:pt>
                <c:pt idx="103">
                  <c:v>5.2273007344906874</c:v>
                </c:pt>
                <c:pt idx="104">
                  <c:v>5.1939262902891095</c:v>
                </c:pt>
                <c:pt idx="105">
                  <c:v>5.1614594097306243</c:v>
                </c:pt>
                <c:pt idx="106">
                  <c:v>5.1298754131003781</c:v>
                </c:pt>
                <c:pt idx="107">
                  <c:v>5.0991502918081615</c:v>
                </c:pt>
                <c:pt idx="108">
                  <c:v>5.0692606901382637</c:v>
                </c:pt>
                <c:pt idx="109">
                  <c:v>5.0401838874956182</c:v>
                </c:pt>
                <c:pt idx="110">
                  <c:v>5.0118977811347278</c:v>
                </c:pt>
                <c:pt idx="111">
                  <c:v>4.9843808693582545</c:v>
                </c:pt>
                <c:pt idx="112">
                  <c:v>4.9576122351724932</c:v>
                </c:pt>
                <c:pt idx="113">
                  <c:v>4.9315715303873082</c:v>
                </c:pt>
                <c:pt idx="114">
                  <c:v>4.906238960148448</c:v>
                </c:pt>
                <c:pt idx="115">
                  <c:v>4.8815952678904768</c:v>
                </c:pt>
                <c:pt idx="116">
                  <c:v>4.8576217206988863</c:v>
                </c:pt>
                <c:pt idx="117">
                  <c:v>4.8343000950702635</c:v>
                </c:pt>
                <c:pt idx="118">
                  <c:v>4.8116126630596829</c:v>
                </c:pt>
                <c:pt idx="119">
                  <c:v>4.7895421788048029</c:v>
                </c:pt>
                <c:pt idx="120">
                  <c:v>4.7680718654164158</c:v>
                </c:pt>
                <c:pt idx="121">
                  <c:v>4.7471854022254849</c:v>
                </c:pt>
                <c:pt idx="122">
                  <c:v>4.7268669123769831</c:v>
                </c:pt>
                <c:pt idx="123">
                  <c:v>4.7071009507610917</c:v>
                </c:pt>
                <c:pt idx="124">
                  <c:v>4.687872492272593</c:v>
                </c:pt>
                <c:pt idx="125">
                  <c:v>4.6691669203895296</c:v>
                </c:pt>
                <c:pt idx="126">
                  <c:v>4.6509700160624501</c:v>
                </c:pt>
                <c:pt idx="127">
                  <c:v>4.6332679469057876</c:v>
                </c:pt>
                <c:pt idx="128">
                  <c:v>4.6160472566831698</c:v>
                </c:pt>
                <c:pt idx="129">
                  <c:v>4.5992948550786519</c:v>
                </c:pt>
                <c:pt idx="130">
                  <c:v>4.5829980077461068</c:v>
                </c:pt>
                <c:pt idx="131">
                  <c:v>4.5671443266292062</c:v>
                </c:pt>
                <c:pt idx="132">
                  <c:v>4.5517217605446332</c:v>
                </c:pt>
                <c:pt idx="133">
                  <c:v>4.5367185860213697</c:v>
                </c:pt>
                <c:pt idx="134">
                  <c:v>4.5221233983890947</c:v>
                </c:pt>
                <c:pt idx="135">
                  <c:v>4.5079251031089189</c:v>
                </c:pt>
                <c:pt idx="136">
                  <c:v>4.4941129073398649</c:v>
                </c:pt>
                <c:pt idx="137">
                  <c:v>4.4806763117346833</c:v>
                </c:pt>
                <c:pt idx="138">
                  <c:v>4.4676051024587702</c:v>
                </c:pt>
                <c:pt idx="139">
                  <c:v>4.4548893434261156</c:v>
                </c:pt>
                <c:pt idx="140">
                  <c:v>4.4425193687463826</c:v>
                </c:pt>
                <c:pt idx="141">
                  <c:v>4.4304857753773765</c:v>
                </c:pt>
                <c:pt idx="142">
                  <c:v>4.4187794159773173</c:v>
                </c:pt>
                <c:pt idx="143">
                  <c:v>4.4073913919514824</c:v>
                </c:pt>
                <c:pt idx="144">
                  <c:v>4.396313046687939</c:v>
                </c:pt>
                <c:pt idx="145">
                  <c:v>4.3855359589772132</c:v>
                </c:pt>
                <c:pt idx="146">
                  <c:v>4.3750519366109053</c:v>
                </c:pt>
                <c:pt idx="147">
                  <c:v>4.3648530101543761</c:v>
                </c:pt>
                <c:pt idx="148">
                  <c:v>4.3549314268887818</c:v>
                </c:pt>
                <c:pt idx="149">
                  <c:v>4.3452796449178361</c:v>
                </c:pt>
                <c:pt idx="150">
                  <c:v>4.3358903274348375</c:v>
                </c:pt>
                <c:pt idx="151">
                  <c:v>4.3267563371455902</c:v>
                </c:pt>
                <c:pt idx="152">
                  <c:v>4.3178707308429889</c:v>
                </c:pt>
                <c:pt idx="153">
                  <c:v>4.309226754129134</c:v>
                </c:pt>
                <c:pt idx="154">
                  <c:v>4.3008178362809746</c:v>
                </c:pt>
                <c:pt idx="155">
                  <c:v>4.2926375852555685</c:v>
                </c:pt>
                <c:pt idx="156">
                  <c:v>4.2846797828311693</c:v>
                </c:pt>
                <c:pt idx="157">
                  <c:v>4.2769383798804421</c:v>
                </c:pt>
                <c:pt idx="158">
                  <c:v>4.2694074917722142</c:v>
                </c:pt>
                <c:pt idx="159">
                  <c:v>4.2620813938982733</c:v>
                </c:pt>
                <c:pt idx="160">
                  <c:v>4.2549545173218002</c:v>
                </c:pt>
                <c:pt idx="161">
                  <c:v>4.2480214445441424</c:v>
                </c:pt>
                <c:pt idx="162">
                  <c:v>4.2412769053866972</c:v>
                </c:pt>
                <c:pt idx="163">
                  <c:v>4.2347157729847851</c:v>
                </c:pt>
                <c:pt idx="164">
                  <c:v>4.228333059890458</c:v>
                </c:pt>
                <c:pt idx="165">
                  <c:v>4.2221239142812914</c:v>
                </c:pt>
                <c:pt idx="166">
                  <c:v>4.2160836162722681</c:v>
                </c:pt>
                <c:pt idx="167">
                  <c:v>4.2102075743279546</c:v>
                </c:pt>
                <c:pt idx="168">
                  <c:v>4.2044913217722444</c:v>
                </c:pt>
                <c:pt idx="169">
                  <c:v>4.1989305133930115</c:v>
                </c:pt>
                <c:pt idx="170">
                  <c:v>4.1935209221390952</c:v>
                </c:pt>
                <c:pt idx="171">
                  <c:v>4.1882584359071044</c:v>
                </c:pt>
                <c:pt idx="172">
                  <c:v>4.1831390544156024</c:v>
                </c:pt>
                <c:pt idx="173">
                  <c:v>4.1781588861642893</c:v>
                </c:pt>
                <c:pt idx="174">
                  <c:v>4.1733141454758771</c:v>
                </c:pt>
                <c:pt idx="175">
                  <c:v>4.1686011496184037</c:v>
                </c:pt>
                <c:pt idx="176">
                  <c:v>4.1640163160058039</c:v>
                </c:pt>
                <c:pt idx="177">
                  <c:v>4.1595561594746044</c:v>
                </c:pt>
                <c:pt idx="178">
                  <c:v>4.1552172896346766</c:v>
                </c:pt>
                <c:pt idx="179">
                  <c:v>4.1509964082920261</c:v>
                </c:pt>
                <c:pt idx="180">
                  <c:v>4.1468903069416738</c:v>
                </c:pt>
                <c:pt idx="181">
                  <c:v>4.1428958643287048</c:v>
                </c:pt>
                <c:pt idx="182">
                  <c:v>4.1390100440756488</c:v>
                </c:pt>
                <c:pt idx="183">
                  <c:v>4.1352298923743733</c:v>
                </c:pt>
                <c:pt idx="184">
                  <c:v>4.131552535740747</c:v>
                </c:pt>
                <c:pt idx="185">
                  <c:v>4.1279751788303578</c:v>
                </c:pt>
                <c:pt idx="186">
                  <c:v>4.1244951023136327</c:v>
                </c:pt>
                <c:pt idx="187">
                  <c:v>4.1211096608087354</c:v>
                </c:pt>
                <c:pt idx="188">
                  <c:v>4.1178162808706791</c:v>
                </c:pt>
              </c:numCache>
            </c:numRef>
          </c:val>
          <c:smooth val="0"/>
          <c:extLst>
            <c:ext xmlns:c16="http://schemas.microsoft.com/office/drawing/2014/chart" uri="{C3380CC4-5D6E-409C-BE32-E72D297353CC}">
              <c16:uniqueId val="{00000000-F798-48AF-8F89-0577860EE2C9}"/>
            </c:ext>
          </c:extLst>
        </c:ser>
        <c:dLbls>
          <c:showLegendKey val="0"/>
          <c:showVal val="0"/>
          <c:showCatName val="0"/>
          <c:showSerName val="0"/>
          <c:showPercent val="0"/>
          <c:showBubbleSize val="0"/>
        </c:dLbls>
        <c:smooth val="0"/>
        <c:axId val="1019858384"/>
        <c:axId val="849965104"/>
      </c:lineChart>
      <c:catAx>
        <c:axId val="1019858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849965104"/>
        <c:crosses val="autoZero"/>
        <c:auto val="1"/>
        <c:lblAlgn val="ctr"/>
        <c:lblOffset val="100"/>
        <c:noMultiLvlLbl val="0"/>
      </c:catAx>
      <c:valAx>
        <c:axId val="84996510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19858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a:t>velocità (t)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manualLayout>
          <c:layoutTarget val="inner"/>
          <c:xMode val="edge"/>
          <c:yMode val="edge"/>
          <c:x val="0.12737248468941381"/>
          <c:y val="0.19486111111111112"/>
          <c:w val="0.85862729658792647"/>
          <c:h val="0.69801727909011368"/>
        </c:manualLayout>
      </c:layout>
      <c:lineChart>
        <c:grouping val="standard"/>
        <c:varyColors val="0"/>
        <c:ser>
          <c:idx val="0"/>
          <c:order val="0"/>
          <c:spPr>
            <a:ln w="28575" cap="rnd">
              <a:solidFill>
                <a:schemeClr val="accent1"/>
              </a:solidFill>
              <a:round/>
            </a:ln>
            <a:effectLst/>
          </c:spPr>
          <c:marker>
            <c:symbol val="none"/>
          </c:marker>
          <c:cat>
            <c:numRef>
              <c:f>'dt=0,1 secondi'!$A$2:$A$162</c:f>
              <c:numCache>
                <c:formatCode>General</c:formatCode>
                <c:ptCount val="161"/>
                <c:pt idx="0">
                  <c:v>0</c:v>
                </c:pt>
                <c:pt idx="1">
                  <c:v>0.1</c:v>
                </c:pt>
                <c:pt idx="2">
                  <c:v>0.2</c:v>
                </c:pt>
                <c:pt idx="3">
                  <c:v>0.3</c:v>
                </c:pt>
                <c:pt idx="4">
                  <c:v>0.4</c:v>
                </c:pt>
                <c:pt idx="5">
                  <c:v>0.5</c:v>
                </c:pt>
                <c:pt idx="6">
                  <c:v>0.6</c:v>
                </c:pt>
                <c:pt idx="7">
                  <c:v>0.7</c:v>
                </c:pt>
                <c:pt idx="8">
                  <c:v>0.8</c:v>
                </c:pt>
                <c:pt idx="9">
                  <c:v>0.9</c:v>
                </c:pt>
                <c:pt idx="10">
                  <c:v>1</c:v>
                </c:pt>
                <c:pt idx="11">
                  <c:v>1.1000000000000001</c:v>
                </c:pt>
                <c:pt idx="12">
                  <c:v>1.2</c:v>
                </c:pt>
                <c:pt idx="13">
                  <c:v>1.3</c:v>
                </c:pt>
                <c:pt idx="14">
                  <c:v>1.4</c:v>
                </c:pt>
                <c:pt idx="15">
                  <c:v>1.5</c:v>
                </c:pt>
                <c:pt idx="16">
                  <c:v>1.6</c:v>
                </c:pt>
                <c:pt idx="17">
                  <c:v>1.7</c:v>
                </c:pt>
                <c:pt idx="18">
                  <c:v>1.8</c:v>
                </c:pt>
                <c:pt idx="19">
                  <c:v>1.9</c:v>
                </c:pt>
                <c:pt idx="20">
                  <c:v>2</c:v>
                </c:pt>
                <c:pt idx="21">
                  <c:v>2.1</c:v>
                </c:pt>
                <c:pt idx="22">
                  <c:v>2.2000000000000002</c:v>
                </c:pt>
                <c:pt idx="23">
                  <c:v>2.2999999999999998</c:v>
                </c:pt>
                <c:pt idx="24">
                  <c:v>2.4</c:v>
                </c:pt>
                <c:pt idx="25">
                  <c:v>2.5</c:v>
                </c:pt>
                <c:pt idx="26">
                  <c:v>2.6</c:v>
                </c:pt>
                <c:pt idx="27">
                  <c:v>2.7</c:v>
                </c:pt>
                <c:pt idx="28">
                  <c:v>2.8</c:v>
                </c:pt>
                <c:pt idx="29">
                  <c:v>2.9</c:v>
                </c:pt>
                <c:pt idx="30">
                  <c:v>3</c:v>
                </c:pt>
                <c:pt idx="31">
                  <c:v>3.1</c:v>
                </c:pt>
                <c:pt idx="32">
                  <c:v>3.2</c:v>
                </c:pt>
                <c:pt idx="33">
                  <c:v>3.3</c:v>
                </c:pt>
                <c:pt idx="34">
                  <c:v>3.4</c:v>
                </c:pt>
                <c:pt idx="35">
                  <c:v>3.5</c:v>
                </c:pt>
                <c:pt idx="36">
                  <c:v>3.6</c:v>
                </c:pt>
                <c:pt idx="37">
                  <c:v>3.7</c:v>
                </c:pt>
                <c:pt idx="38">
                  <c:v>3.8</c:v>
                </c:pt>
                <c:pt idx="39">
                  <c:v>3.9</c:v>
                </c:pt>
                <c:pt idx="40">
                  <c:v>4</c:v>
                </c:pt>
                <c:pt idx="41">
                  <c:v>4.0999999999999996</c:v>
                </c:pt>
                <c:pt idx="42">
                  <c:v>4.2</c:v>
                </c:pt>
                <c:pt idx="43">
                  <c:v>4.3</c:v>
                </c:pt>
                <c:pt idx="44">
                  <c:v>4.4000000000000004</c:v>
                </c:pt>
                <c:pt idx="45">
                  <c:v>4.5</c:v>
                </c:pt>
                <c:pt idx="46">
                  <c:v>4.5999999999999996</c:v>
                </c:pt>
                <c:pt idx="47">
                  <c:v>4.7</c:v>
                </c:pt>
                <c:pt idx="48">
                  <c:v>4.8</c:v>
                </c:pt>
                <c:pt idx="49">
                  <c:v>4.9000000000000004</c:v>
                </c:pt>
                <c:pt idx="50">
                  <c:v>5</c:v>
                </c:pt>
                <c:pt idx="51">
                  <c:v>5.0999999999999996</c:v>
                </c:pt>
                <c:pt idx="52">
                  <c:v>5.2</c:v>
                </c:pt>
                <c:pt idx="53">
                  <c:v>5.3</c:v>
                </c:pt>
                <c:pt idx="54">
                  <c:v>5.4</c:v>
                </c:pt>
                <c:pt idx="55">
                  <c:v>5.5</c:v>
                </c:pt>
                <c:pt idx="56">
                  <c:v>5.6</c:v>
                </c:pt>
                <c:pt idx="57">
                  <c:v>5.7</c:v>
                </c:pt>
                <c:pt idx="58">
                  <c:v>5.8</c:v>
                </c:pt>
                <c:pt idx="59">
                  <c:v>5.9</c:v>
                </c:pt>
                <c:pt idx="60">
                  <c:v>6</c:v>
                </c:pt>
                <c:pt idx="61">
                  <c:v>6.1</c:v>
                </c:pt>
                <c:pt idx="62">
                  <c:v>6.2</c:v>
                </c:pt>
                <c:pt idx="63">
                  <c:v>6.3</c:v>
                </c:pt>
                <c:pt idx="64">
                  <c:v>6.4</c:v>
                </c:pt>
                <c:pt idx="65">
                  <c:v>6.5</c:v>
                </c:pt>
                <c:pt idx="66">
                  <c:v>6.6</c:v>
                </c:pt>
                <c:pt idx="67">
                  <c:v>6.7</c:v>
                </c:pt>
                <c:pt idx="68">
                  <c:v>6.8</c:v>
                </c:pt>
                <c:pt idx="69">
                  <c:v>6.9</c:v>
                </c:pt>
                <c:pt idx="70">
                  <c:v>7</c:v>
                </c:pt>
                <c:pt idx="71">
                  <c:v>7.1</c:v>
                </c:pt>
                <c:pt idx="72">
                  <c:v>7.2</c:v>
                </c:pt>
                <c:pt idx="73">
                  <c:v>7.3</c:v>
                </c:pt>
                <c:pt idx="74">
                  <c:v>7.4</c:v>
                </c:pt>
                <c:pt idx="75">
                  <c:v>7.5</c:v>
                </c:pt>
                <c:pt idx="76">
                  <c:v>7.6</c:v>
                </c:pt>
                <c:pt idx="77">
                  <c:v>7.7</c:v>
                </c:pt>
                <c:pt idx="78">
                  <c:v>7.8</c:v>
                </c:pt>
                <c:pt idx="79">
                  <c:v>7.9</c:v>
                </c:pt>
                <c:pt idx="80">
                  <c:v>8</c:v>
                </c:pt>
                <c:pt idx="81">
                  <c:v>8.1</c:v>
                </c:pt>
                <c:pt idx="82">
                  <c:v>8.1999999999999993</c:v>
                </c:pt>
                <c:pt idx="83">
                  <c:v>8.3000000000000007</c:v>
                </c:pt>
                <c:pt idx="84">
                  <c:v>8.4</c:v>
                </c:pt>
                <c:pt idx="85">
                  <c:v>8.5</c:v>
                </c:pt>
                <c:pt idx="86">
                  <c:v>8.6</c:v>
                </c:pt>
                <c:pt idx="87">
                  <c:v>8.6999999999999993</c:v>
                </c:pt>
                <c:pt idx="88">
                  <c:v>8.8000000000000007</c:v>
                </c:pt>
                <c:pt idx="89">
                  <c:v>8.9</c:v>
                </c:pt>
                <c:pt idx="90">
                  <c:v>9</c:v>
                </c:pt>
                <c:pt idx="91">
                  <c:v>9.1</c:v>
                </c:pt>
                <c:pt idx="92">
                  <c:v>9.1999999999999993</c:v>
                </c:pt>
                <c:pt idx="93">
                  <c:v>9.3000000000000007</c:v>
                </c:pt>
                <c:pt idx="94">
                  <c:v>9.4</c:v>
                </c:pt>
                <c:pt idx="95">
                  <c:v>9.5</c:v>
                </c:pt>
                <c:pt idx="96">
                  <c:v>9.6</c:v>
                </c:pt>
                <c:pt idx="97">
                  <c:v>9.6999999999999993</c:v>
                </c:pt>
                <c:pt idx="98">
                  <c:v>9.8000000000000007</c:v>
                </c:pt>
                <c:pt idx="99">
                  <c:v>9.9</c:v>
                </c:pt>
                <c:pt idx="100">
                  <c:v>10</c:v>
                </c:pt>
                <c:pt idx="101">
                  <c:v>10.1</c:v>
                </c:pt>
                <c:pt idx="102">
                  <c:v>10.199999999999999</c:v>
                </c:pt>
                <c:pt idx="103">
                  <c:v>10.3</c:v>
                </c:pt>
                <c:pt idx="104">
                  <c:v>10.4</c:v>
                </c:pt>
                <c:pt idx="105">
                  <c:v>10.5</c:v>
                </c:pt>
                <c:pt idx="106">
                  <c:v>10.6</c:v>
                </c:pt>
                <c:pt idx="107">
                  <c:v>10.7</c:v>
                </c:pt>
                <c:pt idx="108">
                  <c:v>10.8</c:v>
                </c:pt>
                <c:pt idx="109">
                  <c:v>10.9</c:v>
                </c:pt>
                <c:pt idx="110">
                  <c:v>11</c:v>
                </c:pt>
                <c:pt idx="111">
                  <c:v>11.1</c:v>
                </c:pt>
                <c:pt idx="112">
                  <c:v>11.2</c:v>
                </c:pt>
                <c:pt idx="113">
                  <c:v>11.3</c:v>
                </c:pt>
                <c:pt idx="114">
                  <c:v>11.4</c:v>
                </c:pt>
                <c:pt idx="115">
                  <c:v>11.5</c:v>
                </c:pt>
                <c:pt idx="116">
                  <c:v>11.6</c:v>
                </c:pt>
                <c:pt idx="117">
                  <c:v>11.7</c:v>
                </c:pt>
                <c:pt idx="118">
                  <c:v>11.8</c:v>
                </c:pt>
                <c:pt idx="119">
                  <c:v>11.9</c:v>
                </c:pt>
                <c:pt idx="120">
                  <c:v>12</c:v>
                </c:pt>
                <c:pt idx="121">
                  <c:v>12.1</c:v>
                </c:pt>
                <c:pt idx="122">
                  <c:v>12.2</c:v>
                </c:pt>
                <c:pt idx="123">
                  <c:v>12.3</c:v>
                </c:pt>
                <c:pt idx="124">
                  <c:v>12.4</c:v>
                </c:pt>
                <c:pt idx="125">
                  <c:v>12.5</c:v>
                </c:pt>
                <c:pt idx="126">
                  <c:v>12.6</c:v>
                </c:pt>
                <c:pt idx="127">
                  <c:v>12.7</c:v>
                </c:pt>
                <c:pt idx="128">
                  <c:v>12.8</c:v>
                </c:pt>
                <c:pt idx="129">
                  <c:v>12.9</c:v>
                </c:pt>
                <c:pt idx="130">
                  <c:v>13</c:v>
                </c:pt>
                <c:pt idx="131">
                  <c:v>13.1</c:v>
                </c:pt>
                <c:pt idx="132">
                  <c:v>13.2</c:v>
                </c:pt>
                <c:pt idx="133">
                  <c:v>13.3</c:v>
                </c:pt>
                <c:pt idx="134">
                  <c:v>13.4</c:v>
                </c:pt>
                <c:pt idx="135">
                  <c:v>13.5</c:v>
                </c:pt>
                <c:pt idx="136">
                  <c:v>13.6</c:v>
                </c:pt>
                <c:pt idx="137">
                  <c:v>13.7</c:v>
                </c:pt>
                <c:pt idx="138">
                  <c:v>13.8</c:v>
                </c:pt>
                <c:pt idx="139">
                  <c:v>13.9</c:v>
                </c:pt>
                <c:pt idx="140">
                  <c:v>14</c:v>
                </c:pt>
                <c:pt idx="141">
                  <c:v>14.1</c:v>
                </c:pt>
                <c:pt idx="142">
                  <c:v>14.2</c:v>
                </c:pt>
                <c:pt idx="143">
                  <c:v>14.3</c:v>
                </c:pt>
                <c:pt idx="144">
                  <c:v>14.4</c:v>
                </c:pt>
                <c:pt idx="145">
                  <c:v>14.5</c:v>
                </c:pt>
                <c:pt idx="146">
                  <c:v>14.6</c:v>
                </c:pt>
                <c:pt idx="147">
                  <c:v>14.7</c:v>
                </c:pt>
                <c:pt idx="148">
                  <c:v>14.8</c:v>
                </c:pt>
                <c:pt idx="149">
                  <c:v>14.9</c:v>
                </c:pt>
                <c:pt idx="150">
                  <c:v>15</c:v>
                </c:pt>
                <c:pt idx="151">
                  <c:v>15.1</c:v>
                </c:pt>
                <c:pt idx="152">
                  <c:v>15.2</c:v>
                </c:pt>
                <c:pt idx="153">
                  <c:v>15.3</c:v>
                </c:pt>
                <c:pt idx="154">
                  <c:v>15.4</c:v>
                </c:pt>
                <c:pt idx="155">
                  <c:v>15.5</c:v>
                </c:pt>
                <c:pt idx="156">
                  <c:v>15.6</c:v>
                </c:pt>
                <c:pt idx="157">
                  <c:v>15.7</c:v>
                </c:pt>
                <c:pt idx="158">
                  <c:v>15.8</c:v>
                </c:pt>
                <c:pt idx="159">
                  <c:v>15.9</c:v>
                </c:pt>
                <c:pt idx="160">
                  <c:v>16</c:v>
                </c:pt>
              </c:numCache>
            </c:numRef>
          </c:cat>
          <c:val>
            <c:numRef>
              <c:f>'dt=0,1 secondi'!$B$2:$B$162</c:f>
              <c:numCache>
                <c:formatCode>0.000</c:formatCode>
                <c:ptCount val="161"/>
                <c:pt idx="0">
                  <c:v>0</c:v>
                </c:pt>
                <c:pt idx="1">
                  <c:v>0.98000000000000009</c:v>
                </c:pt>
                <c:pt idx="2">
                  <c:v>1.9012000000000002</c:v>
                </c:pt>
                <c:pt idx="3">
                  <c:v>2.767128</c:v>
                </c:pt>
                <c:pt idx="4">
                  <c:v>3.5811003200000004</c:v>
                </c:pt>
                <c:pt idx="5">
                  <c:v>4.3462343008000008</c:v>
                </c:pt>
                <c:pt idx="6">
                  <c:v>5.0654602427520006</c:v>
                </c:pt>
                <c:pt idx="7">
                  <c:v>5.7415326281868806</c:v>
                </c:pt>
                <c:pt idx="8">
                  <c:v>6.3770406704956688</c:v>
                </c:pt>
                <c:pt idx="9">
                  <c:v>6.974418230265929</c:v>
                </c:pt>
                <c:pt idx="10">
                  <c:v>7.5359531364499732</c:v>
                </c:pt>
                <c:pt idx="11">
                  <c:v>8.0637959482629746</c:v>
                </c:pt>
                <c:pt idx="12">
                  <c:v>8.5599681913671954</c:v>
                </c:pt>
                <c:pt idx="13">
                  <c:v>9.026370099885165</c:v>
                </c:pt>
                <c:pt idx="14">
                  <c:v>9.4647878938920549</c:v>
                </c:pt>
                <c:pt idx="15">
                  <c:v>9.8769006202585317</c:v>
                </c:pt>
                <c:pt idx="16">
                  <c:v>10.26428658304302</c:v>
                </c:pt>
                <c:pt idx="17">
                  <c:v>10.628429388060439</c:v>
                </c:pt>
                <c:pt idx="18">
                  <c:v>10.970723624776813</c:v>
                </c:pt>
                <c:pt idx="19">
                  <c:v>11.292480207290204</c:v>
                </c:pt>
                <c:pt idx="20">
                  <c:v>11.594931394852793</c:v>
                </c:pt>
                <c:pt idx="21">
                  <c:v>11.879235511161626</c:v>
                </c:pt>
                <c:pt idx="22">
                  <c:v>12.146481380491929</c:v>
                </c:pt>
                <c:pt idx="23">
                  <c:v>12.397692497662412</c:v>
                </c:pt>
                <c:pt idx="24">
                  <c:v>12.633830947802668</c:v>
                </c:pt>
                <c:pt idx="25">
                  <c:v>12.855801090934508</c:v>
                </c:pt>
                <c:pt idx="26">
                  <c:v>13.064453025478437</c:v>
                </c:pt>
                <c:pt idx="27">
                  <c:v>13.260585843949732</c:v>
                </c:pt>
                <c:pt idx="28">
                  <c:v>13.444950693312748</c:v>
                </c:pt>
                <c:pt idx="29">
                  <c:v>13.618253651713983</c:v>
                </c:pt>
                <c:pt idx="30">
                  <c:v>13.781158432611145</c:v>
                </c:pt>
                <c:pt idx="31">
                  <c:v>13.934288926654476</c:v>
                </c:pt>
                <c:pt idx="32">
                  <c:v>14.078231591055207</c:v>
                </c:pt>
                <c:pt idx="33">
                  <c:v>14.213537695591894</c:v>
                </c:pt>
                <c:pt idx="34">
                  <c:v>14.340725433856381</c:v>
                </c:pt>
                <c:pt idx="35">
                  <c:v>14.460281907824998</c:v>
                </c:pt>
                <c:pt idx="36">
                  <c:v>14.572664993355499</c:v>
                </c:pt>
                <c:pt idx="37">
                  <c:v>14.678305093754169</c:v>
                </c:pt>
                <c:pt idx="38">
                  <c:v>14.777606788128919</c:v>
                </c:pt>
                <c:pt idx="39">
                  <c:v>14.870950380841185</c:v>
                </c:pt>
                <c:pt idx="40">
                  <c:v>14.958693357990715</c:v>
                </c:pt>
                <c:pt idx="41">
                  <c:v>15.041171756511272</c:v>
                </c:pt>
                <c:pt idx="42">
                  <c:v>15.118701451120597</c:v>
                </c:pt>
                <c:pt idx="43">
                  <c:v>15.191579364053361</c:v>
                </c:pt>
                <c:pt idx="44">
                  <c:v>15.26008460221016</c:v>
                </c:pt>
                <c:pt idx="45">
                  <c:v>15.32447952607755</c:v>
                </c:pt>
                <c:pt idx="46">
                  <c:v>15.385010754512896</c:v>
                </c:pt>
                <c:pt idx="47">
                  <c:v>15.441910109242123</c:v>
                </c:pt>
                <c:pt idx="48">
                  <c:v>15.495395502687595</c:v>
                </c:pt>
                <c:pt idx="49">
                  <c:v>15.54567177252634</c:v>
                </c:pt>
                <c:pt idx="50">
                  <c:v>15.592931466174759</c:v>
                </c:pt>
                <c:pt idx="51">
                  <c:v>15.637355578204273</c:v>
                </c:pt>
                <c:pt idx="52">
                  <c:v>15.679114243512018</c:v>
                </c:pt>
                <c:pt idx="53">
                  <c:v>15.718367388901298</c:v>
                </c:pt>
                <c:pt idx="54">
                  <c:v>15.755265345567221</c:v>
                </c:pt>
                <c:pt idx="55">
                  <c:v>15.789949424833187</c:v>
                </c:pt>
                <c:pt idx="56">
                  <c:v>15.822552459343196</c:v>
                </c:pt>
                <c:pt idx="57">
                  <c:v>15.853199311782605</c:v>
                </c:pt>
                <c:pt idx="58">
                  <c:v>15.882007353075648</c:v>
                </c:pt>
                <c:pt idx="59">
                  <c:v>15.90908691189111</c:v>
                </c:pt>
                <c:pt idx="60">
                  <c:v>15.934541697177645</c:v>
                </c:pt>
                <c:pt idx="61">
                  <c:v>15.958469195346986</c:v>
                </c:pt>
                <c:pt idx="62">
                  <c:v>15.980961043626166</c:v>
                </c:pt>
                <c:pt idx="63">
                  <c:v>16.002103381008595</c:v>
                </c:pt>
                <c:pt idx="64">
                  <c:v>16.021977178148081</c:v>
                </c:pt>
                <c:pt idx="65">
                  <c:v>16.040658547459195</c:v>
                </c:pt>
                <c:pt idx="66">
                  <c:v>16.058219034611643</c:v>
                </c:pt>
                <c:pt idx="67">
                  <c:v>16.074725892534943</c:v>
                </c:pt>
                <c:pt idx="68">
                  <c:v>16.090242338982847</c:v>
                </c:pt>
                <c:pt idx="69">
                  <c:v>16.104827798643875</c:v>
                </c:pt>
                <c:pt idx="70">
                  <c:v>16.118538130725241</c:v>
                </c:pt>
                <c:pt idx="71">
                  <c:v>16.131425842881725</c:v>
                </c:pt>
                <c:pt idx="72">
                  <c:v>16.14354029230882</c:v>
                </c:pt>
                <c:pt idx="73">
                  <c:v>16.154927874770291</c:v>
                </c:pt>
                <c:pt idx="74">
                  <c:v>16.165632202284073</c:v>
                </c:pt>
                <c:pt idx="75">
                  <c:v>16.17569427014703</c:v>
                </c:pt>
                <c:pt idx="76">
                  <c:v>16.185152613938207</c:v>
                </c:pt>
                <c:pt idx="77">
                  <c:v>16.194043457101916</c:v>
                </c:pt>
                <c:pt idx="78">
                  <c:v>16.202400849675801</c:v>
                </c:pt>
                <c:pt idx="79">
                  <c:v>16.210256798695251</c:v>
                </c:pt>
                <c:pt idx="80">
                  <c:v>16.217641390773537</c:v>
                </c:pt>
                <c:pt idx="81">
                  <c:v>16.224582907327125</c:v>
                </c:pt>
                <c:pt idx="82">
                  <c:v>16.231107932887497</c:v>
                </c:pt>
                <c:pt idx="83">
                  <c:v>16.237241456914248</c:v>
                </c:pt>
                <c:pt idx="84">
                  <c:v>16.243006969499394</c:v>
                </c:pt>
                <c:pt idx="85">
                  <c:v>16.24842655132943</c:v>
                </c:pt>
                <c:pt idx="86">
                  <c:v>16.253520958249666</c:v>
                </c:pt>
                <c:pt idx="87">
                  <c:v>16.258309700754687</c:v>
                </c:pt>
                <c:pt idx="88">
                  <c:v>16.262811118709404</c:v>
                </c:pt>
                <c:pt idx="89">
                  <c:v>16.267042451586839</c:v>
                </c:pt>
                <c:pt idx="90">
                  <c:v>16.271019904491627</c:v>
                </c:pt>
                <c:pt idx="91">
                  <c:v>16.27475871022213</c:v>
                </c:pt>
                <c:pt idx="92">
                  <c:v>16.278273187608804</c:v>
                </c:pt>
                <c:pt idx="93">
                  <c:v>16.281576796352276</c:v>
                </c:pt>
                <c:pt idx="94">
                  <c:v>16.284682188571139</c:v>
                </c:pt>
                <c:pt idx="95">
                  <c:v>16.28760125725687</c:v>
                </c:pt>
                <c:pt idx="96">
                  <c:v>16.290345181821458</c:v>
                </c:pt>
                <c:pt idx="97">
                  <c:v>16.292924470912169</c:v>
                </c:pt>
                <c:pt idx="98">
                  <c:v>16.295349002657439</c:v>
                </c:pt>
                <c:pt idx="99">
                  <c:v>16.297628062497992</c:v>
                </c:pt>
                <c:pt idx="100">
                  <c:v>16.299770378748114</c:v>
                </c:pt>
                <c:pt idx="101">
                  <c:v>16.301784156023228</c:v>
                </c:pt>
                <c:pt idx="102">
                  <c:v>16.303677106661834</c:v>
                </c:pt>
                <c:pt idx="103">
                  <c:v>16.305456480262123</c:v>
                </c:pt>
                <c:pt idx="104">
                  <c:v>16.307129091446395</c:v>
                </c:pt>
                <c:pt idx="105">
                  <c:v>16.308701345959612</c:v>
                </c:pt>
                <c:pt idx="106">
                  <c:v>16.310179265202034</c:v>
                </c:pt>
                <c:pt idx="107">
                  <c:v>16.311568509289913</c:v>
                </c:pt>
                <c:pt idx="108">
                  <c:v>16.312874398732518</c:v>
                </c:pt>
                <c:pt idx="109">
                  <c:v>16.314101934808566</c:v>
                </c:pt>
                <c:pt idx="110">
                  <c:v>16.31525581872005</c:v>
                </c:pt>
                <c:pt idx="111">
                  <c:v>16.316340469596849</c:v>
                </c:pt>
                <c:pt idx="112">
                  <c:v>16.317360041421036</c:v>
                </c:pt>
                <c:pt idx="113">
                  <c:v>16.318318438935773</c:v>
                </c:pt>
                <c:pt idx="114">
                  <c:v>16.319219332599626</c:v>
                </c:pt>
                <c:pt idx="115">
                  <c:v>16.320066172643649</c:v>
                </c:pt>
                <c:pt idx="116">
                  <c:v>16.320862202285031</c:v>
                </c:pt>
                <c:pt idx="117">
                  <c:v>16.321610470147931</c:v>
                </c:pt>
                <c:pt idx="118">
                  <c:v>16.322313841939057</c:v>
                </c:pt>
                <c:pt idx="119">
                  <c:v>16.322975011422713</c:v>
                </c:pt>
                <c:pt idx="120">
                  <c:v>16.32359651073735</c:v>
                </c:pt>
                <c:pt idx="121">
                  <c:v>16.324180720093107</c:v>
                </c:pt>
                <c:pt idx="122">
                  <c:v>16.32472987688752</c:v>
                </c:pt>
                <c:pt idx="123">
                  <c:v>16.325246084274269</c:v>
                </c:pt>
                <c:pt idx="124">
                  <c:v>16.325731319217812</c:v>
                </c:pt>
                <c:pt idx="125">
                  <c:v>16.326187440064743</c:v>
                </c:pt>
                <c:pt idx="126">
                  <c:v>16.326616193660858</c:v>
                </c:pt>
                <c:pt idx="127">
                  <c:v>16.327019222041205</c:v>
                </c:pt>
                <c:pt idx="128">
                  <c:v>16.327398068718733</c:v>
                </c:pt>
                <c:pt idx="129">
                  <c:v>16.327754184595609</c:v>
                </c:pt>
                <c:pt idx="130">
                  <c:v>16.328088933519872</c:v>
                </c:pt>
                <c:pt idx="131">
                  <c:v>16.328403597508679</c:v>
                </c:pt>
                <c:pt idx="132">
                  <c:v>16.328699381658158</c:v>
                </c:pt>
                <c:pt idx="133">
                  <c:v>16.328977418758669</c:v>
                </c:pt>
                <c:pt idx="134">
                  <c:v>16.329238773633147</c:v>
                </c:pt>
                <c:pt idx="135">
                  <c:v>16.329484447215158</c:v>
                </c:pt>
                <c:pt idx="136">
                  <c:v>16.32971538038225</c:v>
                </c:pt>
                <c:pt idx="137">
                  <c:v>16.329932457559316</c:v>
                </c:pt>
                <c:pt idx="138">
                  <c:v>16.330136510105756</c:v>
                </c:pt>
                <c:pt idx="139">
                  <c:v>16.330328319499412</c:v>
                </c:pt>
                <c:pt idx="140">
                  <c:v>16.330508620329447</c:v>
                </c:pt>
                <c:pt idx="141">
                  <c:v>16.33067810310968</c:v>
                </c:pt>
                <c:pt idx="142">
                  <c:v>16.330837416923099</c:v>
                </c:pt>
                <c:pt idx="143">
                  <c:v>16.330987171907715</c:v>
                </c:pt>
                <c:pt idx="144">
                  <c:v>16.331127941593252</c:v>
                </c:pt>
                <c:pt idx="145">
                  <c:v>16.331260265097658</c:v>
                </c:pt>
                <c:pt idx="146">
                  <c:v>16.331384649191797</c:v>
                </c:pt>
                <c:pt idx="147">
                  <c:v>16.331501570240288</c:v>
                </c:pt>
                <c:pt idx="148">
                  <c:v>16.33161147602587</c:v>
                </c:pt>
                <c:pt idx="149">
                  <c:v>16.331714787464318</c:v>
                </c:pt>
                <c:pt idx="150">
                  <c:v>16.331811900216458</c:v>
                </c:pt>
                <c:pt idx="151">
                  <c:v>16.331903186203469</c:v>
                </c:pt>
                <c:pt idx="152">
                  <c:v>16.33198899503126</c:v>
                </c:pt>
                <c:pt idx="153">
                  <c:v>16.332069655329384</c:v>
                </c:pt>
                <c:pt idx="154">
                  <c:v>16.332145476009622</c:v>
                </c:pt>
                <c:pt idx="155">
                  <c:v>16.332216747449046</c:v>
                </c:pt>
                <c:pt idx="156">
                  <c:v>16.332283742602105</c:v>
                </c:pt>
                <c:pt idx="157">
                  <c:v>16.332346718045979</c:v>
                </c:pt>
                <c:pt idx="158">
                  <c:v>16.332405914963221</c:v>
                </c:pt>
                <c:pt idx="159">
                  <c:v>16.332461560065429</c:v>
                </c:pt>
                <c:pt idx="160">
                  <c:v>16.332513866461504</c:v>
                </c:pt>
              </c:numCache>
            </c:numRef>
          </c:val>
          <c:smooth val="0"/>
          <c:extLst>
            <c:ext xmlns:c16="http://schemas.microsoft.com/office/drawing/2014/chart" uri="{C3380CC4-5D6E-409C-BE32-E72D297353CC}">
              <c16:uniqueId val="{00000000-4ECC-42F2-B588-CCDF8D0477D4}"/>
            </c:ext>
          </c:extLst>
        </c:ser>
        <c:dLbls>
          <c:showLegendKey val="0"/>
          <c:showVal val="0"/>
          <c:showCatName val="0"/>
          <c:showSerName val="0"/>
          <c:showPercent val="0"/>
          <c:showBubbleSize val="0"/>
        </c:dLbls>
        <c:smooth val="0"/>
        <c:axId val="159111280"/>
        <c:axId val="498567376"/>
      </c:lineChart>
      <c:catAx>
        <c:axId val="159111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498567376"/>
        <c:crosses val="autoZero"/>
        <c:auto val="1"/>
        <c:lblAlgn val="ctr"/>
        <c:lblOffset val="100"/>
        <c:noMultiLvlLbl val="0"/>
      </c:catAx>
      <c:valAx>
        <c:axId val="498567376"/>
        <c:scaling>
          <c:orientation val="minMax"/>
        </c:scaling>
        <c:delete val="0"/>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59111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a:t>x(t)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manualLayout>
          <c:layoutTarget val="inner"/>
          <c:xMode val="edge"/>
          <c:yMode val="edge"/>
          <c:x val="0.12043025871766029"/>
          <c:y val="0.17984916071396859"/>
          <c:w val="0.84596062992125987"/>
          <c:h val="0.70841097987751533"/>
        </c:manualLayout>
      </c:layout>
      <c:lineChart>
        <c:grouping val="standard"/>
        <c:varyColors val="0"/>
        <c:ser>
          <c:idx val="0"/>
          <c:order val="0"/>
          <c:spPr>
            <a:ln w="28575" cap="rnd">
              <a:solidFill>
                <a:schemeClr val="accent1"/>
              </a:solidFill>
              <a:round/>
            </a:ln>
            <a:effectLst/>
          </c:spPr>
          <c:marker>
            <c:symbol val="none"/>
          </c:marker>
          <c:cat>
            <c:numRef>
              <c:f>'dt=0,1 secondi'!$A$2:$A$163</c:f>
              <c:numCache>
                <c:formatCode>General</c:formatCode>
                <c:ptCount val="162"/>
                <c:pt idx="0">
                  <c:v>0</c:v>
                </c:pt>
                <c:pt idx="1">
                  <c:v>0.1</c:v>
                </c:pt>
                <c:pt idx="2">
                  <c:v>0.2</c:v>
                </c:pt>
                <c:pt idx="3">
                  <c:v>0.3</c:v>
                </c:pt>
                <c:pt idx="4">
                  <c:v>0.4</c:v>
                </c:pt>
                <c:pt idx="5">
                  <c:v>0.5</c:v>
                </c:pt>
                <c:pt idx="6">
                  <c:v>0.6</c:v>
                </c:pt>
                <c:pt idx="7">
                  <c:v>0.7</c:v>
                </c:pt>
                <c:pt idx="8">
                  <c:v>0.8</c:v>
                </c:pt>
                <c:pt idx="9">
                  <c:v>0.9</c:v>
                </c:pt>
                <c:pt idx="10">
                  <c:v>1</c:v>
                </c:pt>
                <c:pt idx="11">
                  <c:v>1.1000000000000001</c:v>
                </c:pt>
                <c:pt idx="12">
                  <c:v>1.2</c:v>
                </c:pt>
                <c:pt idx="13">
                  <c:v>1.3</c:v>
                </c:pt>
                <c:pt idx="14">
                  <c:v>1.4</c:v>
                </c:pt>
                <c:pt idx="15">
                  <c:v>1.5</c:v>
                </c:pt>
                <c:pt idx="16">
                  <c:v>1.6</c:v>
                </c:pt>
                <c:pt idx="17">
                  <c:v>1.7</c:v>
                </c:pt>
                <c:pt idx="18">
                  <c:v>1.8</c:v>
                </c:pt>
                <c:pt idx="19">
                  <c:v>1.9</c:v>
                </c:pt>
                <c:pt idx="20">
                  <c:v>2</c:v>
                </c:pt>
                <c:pt idx="21">
                  <c:v>2.1</c:v>
                </c:pt>
                <c:pt idx="22">
                  <c:v>2.2000000000000002</c:v>
                </c:pt>
                <c:pt idx="23">
                  <c:v>2.2999999999999998</c:v>
                </c:pt>
                <c:pt idx="24">
                  <c:v>2.4</c:v>
                </c:pt>
                <c:pt idx="25">
                  <c:v>2.5</c:v>
                </c:pt>
                <c:pt idx="26">
                  <c:v>2.6</c:v>
                </c:pt>
                <c:pt idx="27">
                  <c:v>2.7</c:v>
                </c:pt>
                <c:pt idx="28">
                  <c:v>2.8</c:v>
                </c:pt>
                <c:pt idx="29">
                  <c:v>2.9</c:v>
                </c:pt>
                <c:pt idx="30">
                  <c:v>3</c:v>
                </c:pt>
                <c:pt idx="31">
                  <c:v>3.1</c:v>
                </c:pt>
                <c:pt idx="32">
                  <c:v>3.2</c:v>
                </c:pt>
                <c:pt idx="33">
                  <c:v>3.3</c:v>
                </c:pt>
                <c:pt idx="34">
                  <c:v>3.4</c:v>
                </c:pt>
                <c:pt idx="35">
                  <c:v>3.5</c:v>
                </c:pt>
                <c:pt idx="36">
                  <c:v>3.6</c:v>
                </c:pt>
                <c:pt idx="37">
                  <c:v>3.7</c:v>
                </c:pt>
                <c:pt idx="38">
                  <c:v>3.8</c:v>
                </c:pt>
                <c:pt idx="39">
                  <c:v>3.9</c:v>
                </c:pt>
                <c:pt idx="40">
                  <c:v>4</c:v>
                </c:pt>
                <c:pt idx="41">
                  <c:v>4.0999999999999996</c:v>
                </c:pt>
                <c:pt idx="42">
                  <c:v>4.2</c:v>
                </c:pt>
                <c:pt idx="43">
                  <c:v>4.3</c:v>
                </c:pt>
                <c:pt idx="44">
                  <c:v>4.4000000000000004</c:v>
                </c:pt>
                <c:pt idx="45">
                  <c:v>4.5</c:v>
                </c:pt>
                <c:pt idx="46">
                  <c:v>4.5999999999999996</c:v>
                </c:pt>
                <c:pt idx="47">
                  <c:v>4.7</c:v>
                </c:pt>
                <c:pt idx="48">
                  <c:v>4.8</c:v>
                </c:pt>
                <c:pt idx="49">
                  <c:v>4.9000000000000004</c:v>
                </c:pt>
                <c:pt idx="50">
                  <c:v>5</c:v>
                </c:pt>
                <c:pt idx="51">
                  <c:v>5.0999999999999996</c:v>
                </c:pt>
                <c:pt idx="52">
                  <c:v>5.2</c:v>
                </c:pt>
                <c:pt idx="53">
                  <c:v>5.3</c:v>
                </c:pt>
                <c:pt idx="54">
                  <c:v>5.4</c:v>
                </c:pt>
                <c:pt idx="55">
                  <c:v>5.5</c:v>
                </c:pt>
                <c:pt idx="56">
                  <c:v>5.6</c:v>
                </c:pt>
                <c:pt idx="57">
                  <c:v>5.7</c:v>
                </c:pt>
                <c:pt idx="58">
                  <c:v>5.8</c:v>
                </c:pt>
                <c:pt idx="59">
                  <c:v>5.9</c:v>
                </c:pt>
                <c:pt idx="60">
                  <c:v>6</c:v>
                </c:pt>
                <c:pt idx="61">
                  <c:v>6.1</c:v>
                </c:pt>
                <c:pt idx="62">
                  <c:v>6.2</c:v>
                </c:pt>
                <c:pt idx="63">
                  <c:v>6.3</c:v>
                </c:pt>
                <c:pt idx="64">
                  <c:v>6.4</c:v>
                </c:pt>
                <c:pt idx="65">
                  <c:v>6.5</c:v>
                </c:pt>
                <c:pt idx="66">
                  <c:v>6.6</c:v>
                </c:pt>
                <c:pt idx="67">
                  <c:v>6.7</c:v>
                </c:pt>
                <c:pt idx="68">
                  <c:v>6.8</c:v>
                </c:pt>
                <c:pt idx="69">
                  <c:v>6.9</c:v>
                </c:pt>
                <c:pt idx="70">
                  <c:v>7</c:v>
                </c:pt>
                <c:pt idx="71">
                  <c:v>7.1</c:v>
                </c:pt>
                <c:pt idx="72">
                  <c:v>7.2</c:v>
                </c:pt>
                <c:pt idx="73">
                  <c:v>7.3</c:v>
                </c:pt>
                <c:pt idx="74">
                  <c:v>7.4</c:v>
                </c:pt>
                <c:pt idx="75">
                  <c:v>7.5</c:v>
                </c:pt>
                <c:pt idx="76">
                  <c:v>7.6</c:v>
                </c:pt>
                <c:pt idx="77">
                  <c:v>7.7</c:v>
                </c:pt>
                <c:pt idx="78">
                  <c:v>7.8</c:v>
                </c:pt>
                <c:pt idx="79">
                  <c:v>7.9</c:v>
                </c:pt>
                <c:pt idx="80">
                  <c:v>8</c:v>
                </c:pt>
                <c:pt idx="81">
                  <c:v>8.1</c:v>
                </c:pt>
                <c:pt idx="82">
                  <c:v>8.1999999999999993</c:v>
                </c:pt>
                <c:pt idx="83">
                  <c:v>8.3000000000000007</c:v>
                </c:pt>
                <c:pt idx="84">
                  <c:v>8.4</c:v>
                </c:pt>
                <c:pt idx="85">
                  <c:v>8.5</c:v>
                </c:pt>
                <c:pt idx="86">
                  <c:v>8.6</c:v>
                </c:pt>
                <c:pt idx="87">
                  <c:v>8.6999999999999993</c:v>
                </c:pt>
                <c:pt idx="88">
                  <c:v>8.8000000000000007</c:v>
                </c:pt>
                <c:pt idx="89">
                  <c:v>8.9</c:v>
                </c:pt>
                <c:pt idx="90">
                  <c:v>9</c:v>
                </c:pt>
                <c:pt idx="91">
                  <c:v>9.1</c:v>
                </c:pt>
                <c:pt idx="92">
                  <c:v>9.1999999999999993</c:v>
                </c:pt>
                <c:pt idx="93">
                  <c:v>9.3000000000000007</c:v>
                </c:pt>
                <c:pt idx="94">
                  <c:v>9.4</c:v>
                </c:pt>
                <c:pt idx="95">
                  <c:v>9.5</c:v>
                </c:pt>
                <c:pt idx="96">
                  <c:v>9.6</c:v>
                </c:pt>
                <c:pt idx="97">
                  <c:v>9.6999999999999993</c:v>
                </c:pt>
                <c:pt idx="98">
                  <c:v>9.8000000000000007</c:v>
                </c:pt>
                <c:pt idx="99">
                  <c:v>9.9</c:v>
                </c:pt>
                <c:pt idx="100">
                  <c:v>10</c:v>
                </c:pt>
                <c:pt idx="101">
                  <c:v>10.1</c:v>
                </c:pt>
                <c:pt idx="102">
                  <c:v>10.199999999999999</c:v>
                </c:pt>
                <c:pt idx="103">
                  <c:v>10.3</c:v>
                </c:pt>
                <c:pt idx="104">
                  <c:v>10.4</c:v>
                </c:pt>
                <c:pt idx="105">
                  <c:v>10.5</c:v>
                </c:pt>
                <c:pt idx="106">
                  <c:v>10.6</c:v>
                </c:pt>
                <c:pt idx="107">
                  <c:v>10.7</c:v>
                </c:pt>
                <c:pt idx="108">
                  <c:v>10.8</c:v>
                </c:pt>
                <c:pt idx="109">
                  <c:v>10.9</c:v>
                </c:pt>
                <c:pt idx="110">
                  <c:v>11</c:v>
                </c:pt>
                <c:pt idx="111">
                  <c:v>11.1</c:v>
                </c:pt>
                <c:pt idx="112">
                  <c:v>11.2</c:v>
                </c:pt>
                <c:pt idx="113">
                  <c:v>11.3</c:v>
                </c:pt>
                <c:pt idx="114">
                  <c:v>11.4</c:v>
                </c:pt>
                <c:pt idx="115">
                  <c:v>11.5</c:v>
                </c:pt>
                <c:pt idx="116">
                  <c:v>11.6</c:v>
                </c:pt>
                <c:pt idx="117">
                  <c:v>11.7</c:v>
                </c:pt>
                <c:pt idx="118">
                  <c:v>11.8</c:v>
                </c:pt>
                <c:pt idx="119">
                  <c:v>11.9</c:v>
                </c:pt>
                <c:pt idx="120">
                  <c:v>12</c:v>
                </c:pt>
                <c:pt idx="121">
                  <c:v>12.1</c:v>
                </c:pt>
                <c:pt idx="122">
                  <c:v>12.2</c:v>
                </c:pt>
                <c:pt idx="123">
                  <c:v>12.3</c:v>
                </c:pt>
                <c:pt idx="124">
                  <c:v>12.4</c:v>
                </c:pt>
                <c:pt idx="125">
                  <c:v>12.5</c:v>
                </c:pt>
                <c:pt idx="126">
                  <c:v>12.6</c:v>
                </c:pt>
                <c:pt idx="127">
                  <c:v>12.7</c:v>
                </c:pt>
                <c:pt idx="128">
                  <c:v>12.8</c:v>
                </c:pt>
                <c:pt idx="129">
                  <c:v>12.9</c:v>
                </c:pt>
                <c:pt idx="130">
                  <c:v>13</c:v>
                </c:pt>
                <c:pt idx="131">
                  <c:v>13.1</c:v>
                </c:pt>
                <c:pt idx="132">
                  <c:v>13.2</c:v>
                </c:pt>
                <c:pt idx="133">
                  <c:v>13.3</c:v>
                </c:pt>
                <c:pt idx="134">
                  <c:v>13.4</c:v>
                </c:pt>
                <c:pt idx="135">
                  <c:v>13.5</c:v>
                </c:pt>
                <c:pt idx="136">
                  <c:v>13.6</c:v>
                </c:pt>
                <c:pt idx="137">
                  <c:v>13.7</c:v>
                </c:pt>
                <c:pt idx="138">
                  <c:v>13.8</c:v>
                </c:pt>
                <c:pt idx="139">
                  <c:v>13.9</c:v>
                </c:pt>
                <c:pt idx="140">
                  <c:v>14</c:v>
                </c:pt>
                <c:pt idx="141">
                  <c:v>14.1</c:v>
                </c:pt>
                <c:pt idx="142">
                  <c:v>14.2</c:v>
                </c:pt>
                <c:pt idx="143">
                  <c:v>14.3</c:v>
                </c:pt>
                <c:pt idx="144">
                  <c:v>14.4</c:v>
                </c:pt>
                <c:pt idx="145">
                  <c:v>14.5</c:v>
                </c:pt>
                <c:pt idx="146">
                  <c:v>14.6</c:v>
                </c:pt>
                <c:pt idx="147">
                  <c:v>14.7</c:v>
                </c:pt>
                <c:pt idx="148">
                  <c:v>14.8</c:v>
                </c:pt>
                <c:pt idx="149">
                  <c:v>14.9</c:v>
                </c:pt>
                <c:pt idx="150">
                  <c:v>15</c:v>
                </c:pt>
                <c:pt idx="151">
                  <c:v>15.1</c:v>
                </c:pt>
                <c:pt idx="152">
                  <c:v>15.2</c:v>
                </c:pt>
                <c:pt idx="153">
                  <c:v>15.3</c:v>
                </c:pt>
                <c:pt idx="154">
                  <c:v>15.4</c:v>
                </c:pt>
                <c:pt idx="155">
                  <c:v>15.5</c:v>
                </c:pt>
                <c:pt idx="156">
                  <c:v>15.6</c:v>
                </c:pt>
                <c:pt idx="157">
                  <c:v>15.7</c:v>
                </c:pt>
                <c:pt idx="158">
                  <c:v>15.8</c:v>
                </c:pt>
                <c:pt idx="159">
                  <c:v>15.9</c:v>
                </c:pt>
                <c:pt idx="160">
                  <c:v>16</c:v>
                </c:pt>
                <c:pt idx="161">
                  <c:v>16.100000000000001</c:v>
                </c:pt>
              </c:numCache>
            </c:numRef>
          </c:cat>
          <c:val>
            <c:numRef>
              <c:f>'dt=0,1 secondi'!$F$2:$F$162</c:f>
              <c:numCache>
                <c:formatCode>0.000</c:formatCode>
                <c:ptCount val="161"/>
                <c:pt idx="0">
                  <c:v>4.9000000000000009E-2</c:v>
                </c:pt>
                <c:pt idx="1">
                  <c:v>0.19306000000000004</c:v>
                </c:pt>
                <c:pt idx="2">
                  <c:v>0.42647640000000003</c:v>
                </c:pt>
                <c:pt idx="3">
                  <c:v>0.7438878160000002</c:v>
                </c:pt>
                <c:pt idx="4">
                  <c:v>1.1402545470400001</c:v>
                </c:pt>
                <c:pt idx="5">
                  <c:v>1.6108392742176001</c:v>
                </c:pt>
                <c:pt idx="6">
                  <c:v>2.1511889177645438</c:v>
                </c:pt>
                <c:pt idx="7">
                  <c:v>2.7571175826986716</c:v>
                </c:pt>
                <c:pt idx="8">
                  <c:v>3.4246905277367512</c:v>
                </c:pt>
                <c:pt idx="9">
                  <c:v>4.1502090960725457</c:v>
                </c:pt>
                <c:pt idx="10">
                  <c:v>4.9301965503081941</c:v>
                </c:pt>
                <c:pt idx="11">
                  <c:v>5.7613847572897017</c:v>
                </c:pt>
                <c:pt idx="12">
                  <c:v>6.6407016718523204</c:v>
                </c:pt>
                <c:pt idx="13">
                  <c:v>7.5652595715411799</c:v>
                </c:pt>
                <c:pt idx="14">
                  <c:v>8.5323439972487094</c:v>
                </c:pt>
                <c:pt idx="15">
                  <c:v>9.5394033574137875</c:v>
                </c:pt>
                <c:pt idx="16">
                  <c:v>10.584039155968959</c:v>
                </c:pt>
                <c:pt idx="17">
                  <c:v>11.663996806610823</c:v>
                </c:pt>
                <c:pt idx="18">
                  <c:v>12.777156998214172</c:v>
                </c:pt>
                <c:pt idx="19">
                  <c:v>13.921527578321323</c:v>
                </c:pt>
                <c:pt idx="20">
                  <c:v>15.095235923622045</c:v>
                </c:pt>
                <c:pt idx="21">
                  <c:v>16.296521768204723</c:v>
                </c:pt>
                <c:pt idx="22">
                  <c:v>17.523730462112436</c:v>
                </c:pt>
                <c:pt idx="23">
                  <c:v>18.775306634385689</c:v>
                </c:pt>
                <c:pt idx="24">
                  <c:v>20.049788236322549</c:v>
                </c:pt>
                <c:pt idx="25">
                  <c:v>21.345800942143196</c:v>
                </c:pt>
                <c:pt idx="26">
                  <c:v>22.662052885614607</c:v>
                </c:pt>
                <c:pt idx="27">
                  <c:v>23.997329712477725</c:v>
                </c:pt>
                <c:pt idx="28">
                  <c:v>25.350489929729065</c:v>
                </c:pt>
                <c:pt idx="29">
                  <c:v>26.720460533945321</c:v>
                </c:pt>
                <c:pt idx="30">
                  <c:v>28.106232901908605</c:v>
                </c:pt>
                <c:pt idx="31">
                  <c:v>29.506858927794092</c:v>
                </c:pt>
                <c:pt idx="32">
                  <c:v>30.921447392126442</c:v>
                </c:pt>
                <c:pt idx="33">
                  <c:v>32.34916054859886</c:v>
                </c:pt>
                <c:pt idx="34">
                  <c:v>33.789210915682929</c:v>
                </c:pt>
                <c:pt idx="35">
                  <c:v>35.240858260741952</c:v>
                </c:pt>
                <c:pt idx="36">
                  <c:v>36.703406765097434</c:v>
                </c:pt>
                <c:pt idx="37">
                  <c:v>38.176202359191585</c:v>
                </c:pt>
                <c:pt idx="38">
                  <c:v>39.658630217640095</c:v>
                </c:pt>
                <c:pt idx="39">
                  <c:v>41.150112404581691</c:v>
                </c:pt>
                <c:pt idx="40">
                  <c:v>42.650105660306785</c:v>
                </c:pt>
                <c:pt idx="41">
                  <c:v>44.158099320688386</c:v>
                </c:pt>
                <c:pt idx="42">
                  <c:v>45.673613361447082</c:v>
                </c:pt>
                <c:pt idx="43">
                  <c:v>47.196196559760267</c:v>
                </c:pt>
                <c:pt idx="44">
                  <c:v>48.725424766174648</c:v>
                </c:pt>
                <c:pt idx="45">
                  <c:v>50.260899280204164</c:v>
                </c:pt>
                <c:pt idx="46">
                  <c:v>51.802245323391922</c:v>
                </c:pt>
                <c:pt idx="47">
                  <c:v>53.3491106039884</c:v>
                </c:pt>
                <c:pt idx="48">
                  <c:v>54.901163967749106</c:v>
                </c:pt>
                <c:pt idx="49">
                  <c:v>56.458094129684156</c:v>
                </c:pt>
                <c:pt idx="50">
                  <c:v>58.019608481903099</c:v>
                </c:pt>
                <c:pt idx="51">
                  <c:v>59.585431972988921</c:v>
                </c:pt>
                <c:pt idx="52">
                  <c:v>61.155306054609582</c:v>
                </c:pt>
                <c:pt idx="53">
                  <c:v>62.728987691333018</c:v>
                </c:pt>
                <c:pt idx="54">
                  <c:v>64.306248429853028</c:v>
                </c:pt>
                <c:pt idx="55">
                  <c:v>65.886873524061841</c:v>
                </c:pt>
                <c:pt idx="56">
                  <c:v>67.470661112618146</c:v>
                </c:pt>
                <c:pt idx="57">
                  <c:v>69.057421445861053</c:v>
                </c:pt>
                <c:pt idx="58">
                  <c:v>70.6469761591094</c:v>
                </c:pt>
                <c:pt idx="59">
                  <c:v>72.239157589562836</c:v>
                </c:pt>
                <c:pt idx="60">
                  <c:v>73.833808134189056</c:v>
                </c:pt>
                <c:pt idx="61">
                  <c:v>75.430779646137722</c:v>
                </c:pt>
                <c:pt idx="62">
                  <c:v>77.029932867369453</c:v>
                </c:pt>
                <c:pt idx="63">
                  <c:v>78.631136895327302</c:v>
                </c:pt>
                <c:pt idx="64">
                  <c:v>80.234268681607659</c:v>
                </c:pt>
                <c:pt idx="65">
                  <c:v>81.839212560711189</c:v>
                </c:pt>
                <c:pt idx="66">
                  <c:v>83.44585980706853</c:v>
                </c:pt>
                <c:pt idx="67">
                  <c:v>85.054108218644416</c:v>
                </c:pt>
                <c:pt idx="68">
                  <c:v>86.663861725525763</c:v>
                </c:pt>
                <c:pt idx="69">
                  <c:v>88.275030021994212</c:v>
                </c:pt>
                <c:pt idx="70">
                  <c:v>89.887528220674554</c:v>
                </c:pt>
                <c:pt idx="71">
                  <c:v>91.501276527434086</c:v>
                </c:pt>
                <c:pt idx="72">
                  <c:v>93.116199935788032</c:v>
                </c:pt>
                <c:pt idx="73">
                  <c:v>94.732227939640765</c:v>
                </c:pt>
                <c:pt idx="74">
                  <c:v>96.349294263262308</c:v>
                </c:pt>
                <c:pt idx="75">
                  <c:v>97.967336607466564</c:v>
                </c:pt>
                <c:pt idx="76">
                  <c:v>99.58629641101858</c:v>
                </c:pt>
                <c:pt idx="77">
                  <c:v>101.20611862635747</c:v>
                </c:pt>
                <c:pt idx="78">
                  <c:v>102.82675150877603</c:v>
                </c:pt>
                <c:pt idx="79">
                  <c:v>104.44814641824946</c:v>
                </c:pt>
                <c:pt idx="80">
                  <c:v>106.0702576331545</c:v>
                </c:pt>
                <c:pt idx="81">
                  <c:v>107.69304217516522</c:v>
                </c:pt>
                <c:pt idx="82">
                  <c:v>109.31645964465532</c:v>
                </c:pt>
                <c:pt idx="83">
                  <c:v>110.940472065976</c:v>
                </c:pt>
                <c:pt idx="84">
                  <c:v>112.56504374201744</c:v>
                </c:pt>
                <c:pt idx="85">
                  <c:v>114.19014111749638</c:v>
                </c:pt>
                <c:pt idx="86">
                  <c:v>115.81573265044659</c:v>
                </c:pt>
                <c:pt idx="87">
                  <c:v>117.44178869141982</c:v>
                </c:pt>
                <c:pt idx="88">
                  <c:v>119.06828136993462</c:v>
                </c:pt>
                <c:pt idx="89">
                  <c:v>120.69518448773854</c:v>
                </c:pt>
                <c:pt idx="90">
                  <c:v>122.32247341847423</c:v>
                </c:pt>
                <c:pt idx="91">
                  <c:v>123.95012501336578</c:v>
                </c:pt>
                <c:pt idx="92">
                  <c:v>125.57811751256385</c:v>
                </c:pt>
                <c:pt idx="93">
                  <c:v>127.20643046181002</c:v>
                </c:pt>
                <c:pt idx="94">
                  <c:v>128.83504463410142</c:v>
                </c:pt>
                <c:pt idx="95">
                  <c:v>130.46394195605532</c:v>
                </c:pt>
                <c:pt idx="96">
                  <c:v>132.09310543869199</c:v>
                </c:pt>
                <c:pt idx="97">
                  <c:v>133.72251911237049</c:v>
                </c:pt>
                <c:pt idx="98">
                  <c:v>135.35216796562827</c:v>
                </c:pt>
                <c:pt idx="99">
                  <c:v>136.98203788769058</c:v>
                </c:pt>
                <c:pt idx="100">
                  <c:v>138.61211561442914</c:v>
                </c:pt>
                <c:pt idx="101">
                  <c:v>140.24238867756338</c:v>
                </c:pt>
                <c:pt idx="102">
                  <c:v>141.87284535690961</c:v>
                </c:pt>
                <c:pt idx="103">
                  <c:v>143.50347463549502</c:v>
                </c:pt>
                <c:pt idx="104">
                  <c:v>145.13426615736532</c:v>
                </c:pt>
                <c:pt idx="105">
                  <c:v>146.7652101879234</c:v>
                </c:pt>
                <c:pt idx="106">
                  <c:v>148.39629757664798</c:v>
                </c:pt>
                <c:pt idx="107">
                  <c:v>150.02751972204913</c:v>
                </c:pt>
                <c:pt idx="108">
                  <c:v>151.65886853872618</c:v>
                </c:pt>
                <c:pt idx="109">
                  <c:v>153.2903364264026</c:v>
                </c:pt>
                <c:pt idx="110">
                  <c:v>154.92191624081843</c:v>
                </c:pt>
                <c:pt idx="111">
                  <c:v>156.55360126636933</c:v>
                </c:pt>
                <c:pt idx="112">
                  <c:v>158.18538519038719</c:v>
                </c:pt>
                <c:pt idx="113">
                  <c:v>159.81726207896395</c:v>
                </c:pt>
                <c:pt idx="114">
                  <c:v>161.44922635422611</c:v>
                </c:pt>
                <c:pt idx="115">
                  <c:v>163.08127277297254</c:v>
                </c:pt>
                <c:pt idx="116">
                  <c:v>164.71339640659417</c:v>
                </c:pt>
                <c:pt idx="117">
                  <c:v>166.34559262219855</c:v>
                </c:pt>
                <c:pt idx="118">
                  <c:v>167.97785706486664</c:v>
                </c:pt>
                <c:pt idx="119">
                  <c:v>169.61018564097463</c:v>
                </c:pt>
                <c:pt idx="120">
                  <c:v>171.24257450251616</c:v>
                </c:pt>
                <c:pt idx="121">
                  <c:v>172.8750200323652</c:v>
                </c:pt>
                <c:pt idx="122">
                  <c:v>174.50751883042332</c:v>
                </c:pt>
                <c:pt idx="123">
                  <c:v>176.14006770059791</c:v>
                </c:pt>
                <c:pt idx="124">
                  <c:v>177.77266363856202</c:v>
                </c:pt>
                <c:pt idx="125">
                  <c:v>179.40530382024829</c:v>
                </c:pt>
                <c:pt idx="126">
                  <c:v>181.03798559103339</c:v>
                </c:pt>
                <c:pt idx="127">
                  <c:v>182.67070645557141</c:v>
                </c:pt>
                <c:pt idx="128">
                  <c:v>184.3034640682371</c:v>
                </c:pt>
                <c:pt idx="129">
                  <c:v>185.93625622414288</c:v>
                </c:pt>
                <c:pt idx="130">
                  <c:v>187.56908085069429</c:v>
                </c:pt>
                <c:pt idx="131">
                  <c:v>189.20193599965262</c:v>
                </c:pt>
                <c:pt idx="132">
                  <c:v>190.83481983967349</c:v>
                </c:pt>
                <c:pt idx="133">
                  <c:v>192.46773064929306</c:v>
                </c:pt>
                <c:pt idx="134">
                  <c:v>194.10066681033547</c:v>
                </c:pt>
                <c:pt idx="135">
                  <c:v>195.73362680171533</c:v>
                </c:pt>
                <c:pt idx="136">
                  <c:v>197.36660919361239</c:v>
                </c:pt>
                <c:pt idx="137">
                  <c:v>198.99961264199567</c:v>
                </c:pt>
                <c:pt idx="138">
                  <c:v>200.63263588347593</c:v>
                </c:pt>
                <c:pt idx="139">
                  <c:v>202.26567773046736</c:v>
                </c:pt>
                <c:pt idx="140">
                  <c:v>203.89873706663931</c:v>
                </c:pt>
                <c:pt idx="141">
                  <c:v>205.53181284264096</c:v>
                </c:pt>
                <c:pt idx="142">
                  <c:v>207.16490407208252</c:v>
                </c:pt>
                <c:pt idx="143">
                  <c:v>208.79800982775757</c:v>
                </c:pt>
                <c:pt idx="144">
                  <c:v>210.4311292380921</c:v>
                </c:pt>
                <c:pt idx="145">
                  <c:v>212.06426148380658</c:v>
                </c:pt>
                <c:pt idx="146">
                  <c:v>213.69740579477818</c:v>
                </c:pt>
                <c:pt idx="147">
                  <c:v>215.3305614470915</c:v>
                </c:pt>
                <c:pt idx="148">
                  <c:v>216.96372776026601</c:v>
                </c:pt>
                <c:pt idx="149">
                  <c:v>218.59690409465006</c:v>
                </c:pt>
                <c:pt idx="150">
                  <c:v>220.23008984897103</c:v>
                </c:pt>
                <c:pt idx="151">
                  <c:v>221.86328445803275</c:v>
                </c:pt>
                <c:pt idx="152">
                  <c:v>223.49648739055081</c:v>
                </c:pt>
                <c:pt idx="153">
                  <c:v>225.12969814711775</c:v>
                </c:pt>
                <c:pt idx="154">
                  <c:v>226.76291625829069</c:v>
                </c:pt>
                <c:pt idx="155">
                  <c:v>228.39614128279325</c:v>
                </c:pt>
                <c:pt idx="156">
                  <c:v>230.02937280582566</c:v>
                </c:pt>
                <c:pt idx="157">
                  <c:v>231.66261043747613</c:v>
                </c:pt>
                <c:pt idx="158">
                  <c:v>233.29585381122757</c:v>
                </c:pt>
                <c:pt idx="159">
                  <c:v>234.92910258255392</c:v>
                </c:pt>
                <c:pt idx="160">
                  <c:v>236.56235642760072</c:v>
                </c:pt>
              </c:numCache>
            </c:numRef>
          </c:val>
          <c:smooth val="0"/>
          <c:extLst>
            <c:ext xmlns:c16="http://schemas.microsoft.com/office/drawing/2014/chart" uri="{C3380CC4-5D6E-409C-BE32-E72D297353CC}">
              <c16:uniqueId val="{00000000-F447-469D-88A8-B657370ECDAF}"/>
            </c:ext>
          </c:extLst>
        </c:ser>
        <c:dLbls>
          <c:showLegendKey val="0"/>
          <c:showVal val="0"/>
          <c:showCatName val="0"/>
          <c:showSerName val="0"/>
          <c:showPercent val="0"/>
          <c:showBubbleSize val="0"/>
        </c:dLbls>
        <c:smooth val="0"/>
        <c:axId val="227511264"/>
        <c:axId val="498555728"/>
      </c:lineChart>
      <c:catAx>
        <c:axId val="227511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498555728"/>
        <c:crosses val="autoZero"/>
        <c:auto val="1"/>
        <c:lblAlgn val="ctr"/>
        <c:lblOffset val="100"/>
        <c:noMultiLvlLbl val="0"/>
      </c:catAx>
      <c:valAx>
        <c:axId val="498555728"/>
        <c:scaling>
          <c:orientation val="minMax"/>
        </c:scaling>
        <c:delete val="0"/>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27511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65.wmf"/><Relationship Id="rId1" Type="http://schemas.openxmlformats.org/officeDocument/2006/relationships/image" Target="../media/image6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5.wmf"/><Relationship Id="rId1" Type="http://schemas.openxmlformats.org/officeDocument/2006/relationships/image" Target="../media/image64.wmf"/><Relationship Id="rId4" Type="http://schemas.openxmlformats.org/officeDocument/2006/relationships/image" Target="../media/image68.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71.wmf"/><Relationship Id="rId1" Type="http://schemas.openxmlformats.org/officeDocument/2006/relationships/image" Target="../media/image70.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73.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3.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77.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83.wmf"/><Relationship Id="rId1" Type="http://schemas.openxmlformats.org/officeDocument/2006/relationships/image" Target="../media/image82.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85.wmf"/><Relationship Id="rId1" Type="http://schemas.openxmlformats.org/officeDocument/2006/relationships/image" Target="../media/image84.wmf"/><Relationship Id="rId5" Type="http://schemas.openxmlformats.org/officeDocument/2006/relationships/image" Target="../media/image88.wmf"/><Relationship Id="rId4" Type="http://schemas.openxmlformats.org/officeDocument/2006/relationships/image" Target="../media/image87.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0.wmf"/><Relationship Id="rId1" Type="http://schemas.openxmlformats.org/officeDocument/2006/relationships/image" Target="../media/image89.wmf"/><Relationship Id="rId4" Type="http://schemas.openxmlformats.org/officeDocument/2006/relationships/image" Target="../media/image91.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93.wmf"/><Relationship Id="rId2" Type="http://schemas.openxmlformats.org/officeDocument/2006/relationships/image" Target="../media/image92.wmf"/><Relationship Id="rId1" Type="http://schemas.openxmlformats.org/officeDocument/2006/relationships/image" Target="../media/image10.wmf"/><Relationship Id="rId4" Type="http://schemas.openxmlformats.org/officeDocument/2006/relationships/image" Target="../media/image94.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95.wmf"/><Relationship Id="rId2" Type="http://schemas.openxmlformats.org/officeDocument/2006/relationships/image" Target="../media/image92.wmf"/><Relationship Id="rId1" Type="http://schemas.openxmlformats.org/officeDocument/2006/relationships/image" Target="../media/image10.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98.wmf"/><Relationship Id="rId2" Type="http://schemas.openxmlformats.org/officeDocument/2006/relationships/image" Target="../media/image97.wmf"/><Relationship Id="rId1" Type="http://schemas.openxmlformats.org/officeDocument/2006/relationships/image" Target="../media/image96.wmf"/><Relationship Id="rId4" Type="http://schemas.openxmlformats.org/officeDocument/2006/relationships/image" Target="../media/image99.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10" Type="http://schemas.openxmlformats.org/officeDocument/2006/relationships/image" Target="../media/image17.wmf"/><Relationship Id="rId4" Type="http://schemas.openxmlformats.org/officeDocument/2006/relationships/image" Target="../media/image11.wmf"/><Relationship Id="rId9"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image" Target="../media/image17.wmf"/><Relationship Id="rId7" Type="http://schemas.openxmlformats.org/officeDocument/2006/relationships/image" Target="../media/image25.wmf"/><Relationship Id="rId12" Type="http://schemas.openxmlformats.org/officeDocument/2006/relationships/image" Target="../media/image30.wmf"/><Relationship Id="rId2" Type="http://schemas.openxmlformats.org/officeDocument/2006/relationships/image" Target="../media/image21.wmf"/><Relationship Id="rId1" Type="http://schemas.openxmlformats.org/officeDocument/2006/relationships/image" Target="../media/image20.wmf"/><Relationship Id="rId6" Type="http://schemas.openxmlformats.org/officeDocument/2006/relationships/image" Target="../media/image24.wmf"/><Relationship Id="rId11" Type="http://schemas.openxmlformats.org/officeDocument/2006/relationships/image" Target="../media/image29.wmf"/><Relationship Id="rId5" Type="http://schemas.openxmlformats.org/officeDocument/2006/relationships/image" Target="../media/image23.wmf"/><Relationship Id="rId10" Type="http://schemas.openxmlformats.org/officeDocument/2006/relationships/image" Target="../media/image28.wmf"/><Relationship Id="rId4" Type="http://schemas.openxmlformats.org/officeDocument/2006/relationships/image" Target="../media/image22.wmf"/><Relationship Id="rId9" Type="http://schemas.openxmlformats.org/officeDocument/2006/relationships/image" Target="../media/image2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4" Type="http://schemas.openxmlformats.org/officeDocument/2006/relationships/image" Target="../media/image35.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image" Target="../media/image40.wmf"/><Relationship Id="rId7" Type="http://schemas.openxmlformats.org/officeDocument/2006/relationships/image" Target="../media/image44.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3.wmf"/><Relationship Id="rId5" Type="http://schemas.openxmlformats.org/officeDocument/2006/relationships/image" Target="../media/image42.wmf"/><Relationship Id="rId4" Type="http://schemas.openxmlformats.org/officeDocument/2006/relationships/image" Target="../media/image4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5" Type="http://schemas.openxmlformats.org/officeDocument/2006/relationships/image" Target="../media/image53.wmf"/><Relationship Id="rId4" Type="http://schemas.openxmlformats.org/officeDocument/2006/relationships/image" Target="../media/image5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9B13E1-CD1C-463B-88EC-69578BB47B8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FA5D4A4-10C5-444E-8D65-47D0B11898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9B00C4B-67F3-4B75-894A-C2008BADD086}"/>
              </a:ext>
            </a:extLst>
          </p:cNvPr>
          <p:cNvSpPr>
            <a:spLocks noGrp="1"/>
          </p:cNvSpPr>
          <p:nvPr>
            <p:ph type="dt" sz="half" idx="10"/>
          </p:nvPr>
        </p:nvSpPr>
        <p:spPr/>
        <p:txBody>
          <a:bodyPr/>
          <a:lstStyle/>
          <a:p>
            <a:fld id="{EB4A620B-E538-445A-8A12-C53F66212DFD}" type="datetimeFigureOut">
              <a:rPr lang="it-IT" smtClean="0"/>
              <a:t>03/06/2020</a:t>
            </a:fld>
            <a:endParaRPr lang="it-IT"/>
          </a:p>
        </p:txBody>
      </p:sp>
      <p:sp>
        <p:nvSpPr>
          <p:cNvPr id="5" name="Segnaposto piè di pagina 4">
            <a:extLst>
              <a:ext uri="{FF2B5EF4-FFF2-40B4-BE49-F238E27FC236}">
                <a16:creationId xmlns:a16="http://schemas.microsoft.com/office/drawing/2014/main" id="{0896B00B-5885-4906-985A-FCE454BAD77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B4E297-8A19-4ACB-98D7-450EE2F20F14}"/>
              </a:ext>
            </a:extLst>
          </p:cNvPr>
          <p:cNvSpPr>
            <a:spLocks noGrp="1"/>
          </p:cNvSpPr>
          <p:nvPr>
            <p:ph type="sldNum" sz="quarter" idx="12"/>
          </p:nvPr>
        </p:nvSpPr>
        <p:spPr/>
        <p:txBody>
          <a:bodyPr/>
          <a:lstStyle/>
          <a:p>
            <a:fld id="{F79C03EC-E357-4355-91E3-0968EC457CF0}" type="slidenum">
              <a:rPr lang="it-IT" smtClean="0"/>
              <a:t>‹N›</a:t>
            </a:fld>
            <a:endParaRPr lang="it-IT"/>
          </a:p>
        </p:txBody>
      </p:sp>
    </p:spTree>
    <p:extLst>
      <p:ext uri="{BB962C8B-B14F-4D97-AF65-F5344CB8AC3E}">
        <p14:creationId xmlns:p14="http://schemas.microsoft.com/office/powerpoint/2010/main" val="2171942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F3AC58-3ADD-46EC-A627-7F1817444D3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42F3031-1811-4ED0-858E-25A7E00BFE4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C6EE354-3266-4249-A238-F43FD6253383}"/>
              </a:ext>
            </a:extLst>
          </p:cNvPr>
          <p:cNvSpPr>
            <a:spLocks noGrp="1"/>
          </p:cNvSpPr>
          <p:nvPr>
            <p:ph type="dt" sz="half" idx="10"/>
          </p:nvPr>
        </p:nvSpPr>
        <p:spPr/>
        <p:txBody>
          <a:bodyPr/>
          <a:lstStyle/>
          <a:p>
            <a:fld id="{EB4A620B-E538-445A-8A12-C53F66212DFD}" type="datetimeFigureOut">
              <a:rPr lang="it-IT" smtClean="0"/>
              <a:t>03/06/2020</a:t>
            </a:fld>
            <a:endParaRPr lang="it-IT"/>
          </a:p>
        </p:txBody>
      </p:sp>
      <p:sp>
        <p:nvSpPr>
          <p:cNvPr id="5" name="Segnaposto piè di pagina 4">
            <a:extLst>
              <a:ext uri="{FF2B5EF4-FFF2-40B4-BE49-F238E27FC236}">
                <a16:creationId xmlns:a16="http://schemas.microsoft.com/office/drawing/2014/main" id="{DF7B0201-2187-4EF4-9BCC-B4FC929C85F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7B21779-1A8A-403C-912C-93C0E7DFF389}"/>
              </a:ext>
            </a:extLst>
          </p:cNvPr>
          <p:cNvSpPr>
            <a:spLocks noGrp="1"/>
          </p:cNvSpPr>
          <p:nvPr>
            <p:ph type="sldNum" sz="quarter" idx="12"/>
          </p:nvPr>
        </p:nvSpPr>
        <p:spPr/>
        <p:txBody>
          <a:bodyPr/>
          <a:lstStyle/>
          <a:p>
            <a:fld id="{F79C03EC-E357-4355-91E3-0968EC457CF0}" type="slidenum">
              <a:rPr lang="it-IT" smtClean="0"/>
              <a:t>‹N›</a:t>
            </a:fld>
            <a:endParaRPr lang="it-IT"/>
          </a:p>
        </p:txBody>
      </p:sp>
    </p:spTree>
    <p:extLst>
      <p:ext uri="{BB962C8B-B14F-4D97-AF65-F5344CB8AC3E}">
        <p14:creationId xmlns:p14="http://schemas.microsoft.com/office/powerpoint/2010/main" val="955281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F4910F8-8AF6-4D85-85F2-A4506E1F4DB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7B67302-B94C-4966-A5C0-1EE74B37A2F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7C38DBC-C92A-4442-AF11-3D50FC0C5483}"/>
              </a:ext>
            </a:extLst>
          </p:cNvPr>
          <p:cNvSpPr>
            <a:spLocks noGrp="1"/>
          </p:cNvSpPr>
          <p:nvPr>
            <p:ph type="dt" sz="half" idx="10"/>
          </p:nvPr>
        </p:nvSpPr>
        <p:spPr/>
        <p:txBody>
          <a:bodyPr/>
          <a:lstStyle/>
          <a:p>
            <a:fld id="{EB4A620B-E538-445A-8A12-C53F66212DFD}" type="datetimeFigureOut">
              <a:rPr lang="it-IT" smtClean="0"/>
              <a:t>03/06/2020</a:t>
            </a:fld>
            <a:endParaRPr lang="it-IT"/>
          </a:p>
        </p:txBody>
      </p:sp>
      <p:sp>
        <p:nvSpPr>
          <p:cNvPr id="5" name="Segnaposto piè di pagina 4">
            <a:extLst>
              <a:ext uri="{FF2B5EF4-FFF2-40B4-BE49-F238E27FC236}">
                <a16:creationId xmlns:a16="http://schemas.microsoft.com/office/drawing/2014/main" id="{C8E80628-627A-4624-95C3-55FDC9E7236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54CCC2-103B-4B0E-83FC-C639ABD2C9B5}"/>
              </a:ext>
            </a:extLst>
          </p:cNvPr>
          <p:cNvSpPr>
            <a:spLocks noGrp="1"/>
          </p:cNvSpPr>
          <p:nvPr>
            <p:ph type="sldNum" sz="quarter" idx="12"/>
          </p:nvPr>
        </p:nvSpPr>
        <p:spPr/>
        <p:txBody>
          <a:bodyPr/>
          <a:lstStyle/>
          <a:p>
            <a:fld id="{F79C03EC-E357-4355-91E3-0968EC457CF0}" type="slidenum">
              <a:rPr lang="it-IT" smtClean="0"/>
              <a:t>‹N›</a:t>
            </a:fld>
            <a:endParaRPr lang="it-IT"/>
          </a:p>
        </p:txBody>
      </p:sp>
    </p:spTree>
    <p:extLst>
      <p:ext uri="{BB962C8B-B14F-4D97-AF65-F5344CB8AC3E}">
        <p14:creationId xmlns:p14="http://schemas.microsoft.com/office/powerpoint/2010/main" val="18743548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evi">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B74700F9-3B8E-470F-A455-9E49154B2DF2}"/>
              </a:ext>
            </a:extLst>
          </p:cNvPr>
          <p:cNvSpPr>
            <a:spLocks noGrp="1"/>
          </p:cNvSpPr>
          <p:nvPr>
            <p:ph type="dt" sz="half" idx="10"/>
          </p:nvPr>
        </p:nvSpPr>
        <p:spPr/>
        <p:txBody>
          <a:bodyPr/>
          <a:lstStyle>
            <a:lvl1pPr>
              <a:defRPr/>
            </a:lvl1pPr>
          </a:lstStyle>
          <a:p>
            <a:r>
              <a:rPr lang="it-IT" dirty="0"/>
              <a:t>28/05/2020</a:t>
            </a:r>
          </a:p>
        </p:txBody>
      </p:sp>
      <p:sp>
        <p:nvSpPr>
          <p:cNvPr id="5" name="Segnaposto piè di pagina 4">
            <a:extLst>
              <a:ext uri="{FF2B5EF4-FFF2-40B4-BE49-F238E27FC236}">
                <a16:creationId xmlns:a16="http://schemas.microsoft.com/office/drawing/2014/main" id="{3A2FC520-BEC1-4D8B-8EF9-0E8CBCB87A33}"/>
              </a:ext>
            </a:extLst>
          </p:cNvPr>
          <p:cNvSpPr>
            <a:spLocks noGrp="1"/>
          </p:cNvSpPr>
          <p:nvPr>
            <p:ph type="ftr" sz="quarter" idx="11"/>
          </p:nvPr>
        </p:nvSpPr>
        <p:spPr>
          <a:xfrm>
            <a:off x="4038600" y="6356349"/>
            <a:ext cx="4114800" cy="365125"/>
          </a:xfrm>
        </p:spPr>
        <p:txBody>
          <a:bodyPr/>
          <a:lstStyle/>
          <a:p>
            <a:r>
              <a:rPr lang="it-IT" dirty="0"/>
              <a:t>Autore: Andrea Spagni «Liceo Scientifico «A.F. </a:t>
            </a:r>
            <a:r>
              <a:rPr lang="it-IT" dirty="0" err="1"/>
              <a:t>Formiggini</a:t>
            </a:r>
            <a:r>
              <a:rPr lang="it-IT" dirty="0"/>
              <a:t>» Sassuolo (MO) </a:t>
            </a:r>
          </a:p>
        </p:txBody>
      </p:sp>
      <p:sp>
        <p:nvSpPr>
          <p:cNvPr id="6" name="Segnaposto numero diapositiva 5">
            <a:extLst>
              <a:ext uri="{FF2B5EF4-FFF2-40B4-BE49-F238E27FC236}">
                <a16:creationId xmlns:a16="http://schemas.microsoft.com/office/drawing/2014/main" id="{15D059D3-89B6-41C8-939C-7B7F585241BE}"/>
              </a:ext>
            </a:extLst>
          </p:cNvPr>
          <p:cNvSpPr>
            <a:spLocks noGrp="1"/>
          </p:cNvSpPr>
          <p:nvPr>
            <p:ph type="sldNum" sz="quarter" idx="12"/>
          </p:nvPr>
        </p:nvSpPr>
        <p:spPr/>
        <p:txBody>
          <a:bodyPr/>
          <a:lstStyle/>
          <a:p>
            <a:fld id="{A486917D-B3BC-4787-9EE9-8F2B75865E95}" type="slidenum">
              <a:rPr lang="it-IT" smtClean="0"/>
              <a:t>‹N›</a:t>
            </a:fld>
            <a:endParaRPr lang="it-IT"/>
          </a:p>
        </p:txBody>
      </p:sp>
      <p:pic>
        <p:nvPicPr>
          <p:cNvPr id="2" name="Immagine 1">
            <a:extLst>
              <a:ext uri="{FF2B5EF4-FFF2-40B4-BE49-F238E27FC236}">
                <a16:creationId xmlns:a16="http://schemas.microsoft.com/office/drawing/2014/main" id="{2FAC5F98-AACD-4547-AB91-153D1A8C4EC0}"/>
              </a:ext>
            </a:extLst>
          </p:cNvPr>
          <p:cNvPicPr>
            <a:picLocks noChangeAspect="1"/>
          </p:cNvPicPr>
          <p:nvPr userDrawn="1"/>
        </p:nvPicPr>
        <p:blipFill>
          <a:blip r:embed="rId2"/>
          <a:stretch>
            <a:fillRect/>
          </a:stretch>
        </p:blipFill>
        <p:spPr>
          <a:xfrm>
            <a:off x="9869214" y="6259838"/>
            <a:ext cx="2322786" cy="598161"/>
          </a:xfrm>
          <a:prstGeom prst="rect">
            <a:avLst/>
          </a:prstGeom>
        </p:spPr>
      </p:pic>
    </p:spTree>
    <p:extLst>
      <p:ext uri="{BB962C8B-B14F-4D97-AF65-F5344CB8AC3E}">
        <p14:creationId xmlns:p14="http://schemas.microsoft.com/office/powerpoint/2010/main" val="381463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BBB84-8CCD-46BE-A172-95B0403E23C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812CA9C-32F0-4907-97DB-59CB974F345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949C100-5D9D-487C-AADB-EAEADC394F1A}"/>
              </a:ext>
            </a:extLst>
          </p:cNvPr>
          <p:cNvSpPr>
            <a:spLocks noGrp="1"/>
          </p:cNvSpPr>
          <p:nvPr>
            <p:ph type="dt" sz="half" idx="10"/>
          </p:nvPr>
        </p:nvSpPr>
        <p:spPr/>
        <p:txBody>
          <a:bodyPr/>
          <a:lstStyle/>
          <a:p>
            <a:fld id="{EB4A620B-E538-445A-8A12-C53F66212DFD}" type="datetimeFigureOut">
              <a:rPr lang="it-IT" smtClean="0"/>
              <a:t>03/06/2020</a:t>
            </a:fld>
            <a:endParaRPr lang="it-IT"/>
          </a:p>
        </p:txBody>
      </p:sp>
      <p:sp>
        <p:nvSpPr>
          <p:cNvPr id="5" name="Segnaposto piè di pagina 4">
            <a:extLst>
              <a:ext uri="{FF2B5EF4-FFF2-40B4-BE49-F238E27FC236}">
                <a16:creationId xmlns:a16="http://schemas.microsoft.com/office/drawing/2014/main" id="{13860CB2-F9FF-4FB7-ABA8-ACA05A2B19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ACD1F22-5A0D-4AAD-A884-D7291E172C90}"/>
              </a:ext>
            </a:extLst>
          </p:cNvPr>
          <p:cNvSpPr>
            <a:spLocks noGrp="1"/>
          </p:cNvSpPr>
          <p:nvPr>
            <p:ph type="sldNum" sz="quarter" idx="12"/>
          </p:nvPr>
        </p:nvSpPr>
        <p:spPr/>
        <p:txBody>
          <a:bodyPr/>
          <a:lstStyle/>
          <a:p>
            <a:fld id="{F79C03EC-E357-4355-91E3-0968EC457CF0}" type="slidenum">
              <a:rPr lang="it-IT" smtClean="0"/>
              <a:t>‹N›</a:t>
            </a:fld>
            <a:endParaRPr lang="it-IT"/>
          </a:p>
        </p:txBody>
      </p:sp>
    </p:spTree>
    <p:extLst>
      <p:ext uri="{BB962C8B-B14F-4D97-AF65-F5344CB8AC3E}">
        <p14:creationId xmlns:p14="http://schemas.microsoft.com/office/powerpoint/2010/main" val="2328325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0FF498-5DE5-47E7-AF8D-572E41AD4B1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40ED2F7-F70E-4491-A7AA-E99F4664E0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42AC724-6D73-4FC2-821B-7D2AFF784091}"/>
              </a:ext>
            </a:extLst>
          </p:cNvPr>
          <p:cNvSpPr>
            <a:spLocks noGrp="1"/>
          </p:cNvSpPr>
          <p:nvPr>
            <p:ph type="dt" sz="half" idx="10"/>
          </p:nvPr>
        </p:nvSpPr>
        <p:spPr/>
        <p:txBody>
          <a:bodyPr/>
          <a:lstStyle/>
          <a:p>
            <a:fld id="{EB4A620B-E538-445A-8A12-C53F66212DFD}" type="datetimeFigureOut">
              <a:rPr lang="it-IT" smtClean="0"/>
              <a:t>03/06/2020</a:t>
            </a:fld>
            <a:endParaRPr lang="it-IT"/>
          </a:p>
        </p:txBody>
      </p:sp>
      <p:sp>
        <p:nvSpPr>
          <p:cNvPr id="5" name="Segnaposto piè di pagina 4">
            <a:extLst>
              <a:ext uri="{FF2B5EF4-FFF2-40B4-BE49-F238E27FC236}">
                <a16:creationId xmlns:a16="http://schemas.microsoft.com/office/drawing/2014/main" id="{9C8D0B07-73EA-40F3-8645-DD4BB853F2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11D8C2-AA4D-4308-B699-6E7D748BF29D}"/>
              </a:ext>
            </a:extLst>
          </p:cNvPr>
          <p:cNvSpPr>
            <a:spLocks noGrp="1"/>
          </p:cNvSpPr>
          <p:nvPr>
            <p:ph type="sldNum" sz="quarter" idx="12"/>
          </p:nvPr>
        </p:nvSpPr>
        <p:spPr/>
        <p:txBody>
          <a:bodyPr/>
          <a:lstStyle/>
          <a:p>
            <a:fld id="{F79C03EC-E357-4355-91E3-0968EC457CF0}" type="slidenum">
              <a:rPr lang="it-IT" smtClean="0"/>
              <a:t>‹N›</a:t>
            </a:fld>
            <a:endParaRPr lang="it-IT"/>
          </a:p>
        </p:txBody>
      </p:sp>
    </p:spTree>
    <p:extLst>
      <p:ext uri="{BB962C8B-B14F-4D97-AF65-F5344CB8AC3E}">
        <p14:creationId xmlns:p14="http://schemas.microsoft.com/office/powerpoint/2010/main" val="537223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3E1728-C2B6-4A9A-A98E-84A52E11A03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8A3AB63-9083-441A-9881-8C485B879C6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7BE0D7F-D6F3-49A8-AE4B-C8C2735DEAB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DD3792D-F70E-4218-B17C-1D39229D23CE}"/>
              </a:ext>
            </a:extLst>
          </p:cNvPr>
          <p:cNvSpPr>
            <a:spLocks noGrp="1"/>
          </p:cNvSpPr>
          <p:nvPr>
            <p:ph type="dt" sz="half" idx="10"/>
          </p:nvPr>
        </p:nvSpPr>
        <p:spPr/>
        <p:txBody>
          <a:bodyPr/>
          <a:lstStyle/>
          <a:p>
            <a:fld id="{EB4A620B-E538-445A-8A12-C53F66212DFD}" type="datetimeFigureOut">
              <a:rPr lang="it-IT" smtClean="0"/>
              <a:t>03/06/2020</a:t>
            </a:fld>
            <a:endParaRPr lang="it-IT"/>
          </a:p>
        </p:txBody>
      </p:sp>
      <p:sp>
        <p:nvSpPr>
          <p:cNvPr id="6" name="Segnaposto piè di pagina 5">
            <a:extLst>
              <a:ext uri="{FF2B5EF4-FFF2-40B4-BE49-F238E27FC236}">
                <a16:creationId xmlns:a16="http://schemas.microsoft.com/office/drawing/2014/main" id="{BEE9B53A-8D9A-4C26-BAA0-4FDF90B777D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2837867-82CB-4D42-BB67-F027A44B320A}"/>
              </a:ext>
            </a:extLst>
          </p:cNvPr>
          <p:cNvSpPr>
            <a:spLocks noGrp="1"/>
          </p:cNvSpPr>
          <p:nvPr>
            <p:ph type="sldNum" sz="quarter" idx="12"/>
          </p:nvPr>
        </p:nvSpPr>
        <p:spPr/>
        <p:txBody>
          <a:bodyPr/>
          <a:lstStyle/>
          <a:p>
            <a:fld id="{F79C03EC-E357-4355-91E3-0968EC457CF0}" type="slidenum">
              <a:rPr lang="it-IT" smtClean="0"/>
              <a:t>‹N›</a:t>
            </a:fld>
            <a:endParaRPr lang="it-IT"/>
          </a:p>
        </p:txBody>
      </p:sp>
    </p:spTree>
    <p:extLst>
      <p:ext uri="{BB962C8B-B14F-4D97-AF65-F5344CB8AC3E}">
        <p14:creationId xmlns:p14="http://schemas.microsoft.com/office/powerpoint/2010/main" val="317473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CFB0DE-5DAA-4798-992F-0AA984E5605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B0F3379-CEA1-4592-BB55-097386FFE7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A3B1A865-507F-4398-808F-CAD83B108A9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8306848-CD9A-4A9A-A300-C4B74255ED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54D1AA2-AB18-49E6-B1A1-E5DA487B686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4AF6784E-B52A-4CD0-8FE4-0EEE58F49983}"/>
              </a:ext>
            </a:extLst>
          </p:cNvPr>
          <p:cNvSpPr>
            <a:spLocks noGrp="1"/>
          </p:cNvSpPr>
          <p:nvPr>
            <p:ph type="dt" sz="half" idx="10"/>
          </p:nvPr>
        </p:nvSpPr>
        <p:spPr/>
        <p:txBody>
          <a:bodyPr/>
          <a:lstStyle/>
          <a:p>
            <a:fld id="{EB4A620B-E538-445A-8A12-C53F66212DFD}" type="datetimeFigureOut">
              <a:rPr lang="it-IT" smtClean="0"/>
              <a:t>03/06/2020</a:t>
            </a:fld>
            <a:endParaRPr lang="it-IT"/>
          </a:p>
        </p:txBody>
      </p:sp>
      <p:sp>
        <p:nvSpPr>
          <p:cNvPr id="8" name="Segnaposto piè di pagina 7">
            <a:extLst>
              <a:ext uri="{FF2B5EF4-FFF2-40B4-BE49-F238E27FC236}">
                <a16:creationId xmlns:a16="http://schemas.microsoft.com/office/drawing/2014/main" id="{93C116A1-9C9E-4BED-B15E-B18DA84BC57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317EDC1-77B2-4CE8-A77F-D1EC2D6EF31B}"/>
              </a:ext>
            </a:extLst>
          </p:cNvPr>
          <p:cNvSpPr>
            <a:spLocks noGrp="1"/>
          </p:cNvSpPr>
          <p:nvPr>
            <p:ph type="sldNum" sz="quarter" idx="12"/>
          </p:nvPr>
        </p:nvSpPr>
        <p:spPr/>
        <p:txBody>
          <a:bodyPr/>
          <a:lstStyle/>
          <a:p>
            <a:fld id="{F79C03EC-E357-4355-91E3-0968EC457CF0}" type="slidenum">
              <a:rPr lang="it-IT" smtClean="0"/>
              <a:t>‹N›</a:t>
            </a:fld>
            <a:endParaRPr lang="it-IT"/>
          </a:p>
        </p:txBody>
      </p:sp>
    </p:spTree>
    <p:extLst>
      <p:ext uri="{BB962C8B-B14F-4D97-AF65-F5344CB8AC3E}">
        <p14:creationId xmlns:p14="http://schemas.microsoft.com/office/powerpoint/2010/main" val="4177232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411621-D90F-42FE-B0A4-1376F8378E6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95D57F6-6CCB-4EFE-B80D-70A9545BC9AC}"/>
              </a:ext>
            </a:extLst>
          </p:cNvPr>
          <p:cNvSpPr>
            <a:spLocks noGrp="1"/>
          </p:cNvSpPr>
          <p:nvPr>
            <p:ph type="dt" sz="half" idx="10"/>
          </p:nvPr>
        </p:nvSpPr>
        <p:spPr/>
        <p:txBody>
          <a:bodyPr/>
          <a:lstStyle/>
          <a:p>
            <a:fld id="{EB4A620B-E538-445A-8A12-C53F66212DFD}" type="datetimeFigureOut">
              <a:rPr lang="it-IT" smtClean="0"/>
              <a:t>03/06/2020</a:t>
            </a:fld>
            <a:endParaRPr lang="it-IT"/>
          </a:p>
        </p:txBody>
      </p:sp>
      <p:sp>
        <p:nvSpPr>
          <p:cNvPr id="4" name="Segnaposto piè di pagina 3">
            <a:extLst>
              <a:ext uri="{FF2B5EF4-FFF2-40B4-BE49-F238E27FC236}">
                <a16:creationId xmlns:a16="http://schemas.microsoft.com/office/drawing/2014/main" id="{0EC17D82-4871-44C8-A30B-EDCD26F3AB4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22B8E70-5CF6-43BE-9F16-F8D495A58E6B}"/>
              </a:ext>
            </a:extLst>
          </p:cNvPr>
          <p:cNvSpPr>
            <a:spLocks noGrp="1"/>
          </p:cNvSpPr>
          <p:nvPr>
            <p:ph type="sldNum" sz="quarter" idx="12"/>
          </p:nvPr>
        </p:nvSpPr>
        <p:spPr/>
        <p:txBody>
          <a:bodyPr/>
          <a:lstStyle/>
          <a:p>
            <a:fld id="{F79C03EC-E357-4355-91E3-0968EC457CF0}" type="slidenum">
              <a:rPr lang="it-IT" smtClean="0"/>
              <a:t>‹N›</a:t>
            </a:fld>
            <a:endParaRPr lang="it-IT"/>
          </a:p>
        </p:txBody>
      </p:sp>
    </p:spTree>
    <p:extLst>
      <p:ext uri="{BB962C8B-B14F-4D97-AF65-F5344CB8AC3E}">
        <p14:creationId xmlns:p14="http://schemas.microsoft.com/office/powerpoint/2010/main" val="1936294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E1BC1D0-6AF0-4BC0-AF8D-C526C1CC82CD}"/>
              </a:ext>
            </a:extLst>
          </p:cNvPr>
          <p:cNvSpPr>
            <a:spLocks noGrp="1"/>
          </p:cNvSpPr>
          <p:nvPr>
            <p:ph type="dt" sz="half" idx="10"/>
          </p:nvPr>
        </p:nvSpPr>
        <p:spPr/>
        <p:txBody>
          <a:bodyPr/>
          <a:lstStyle/>
          <a:p>
            <a:fld id="{EB4A620B-E538-445A-8A12-C53F66212DFD}" type="datetimeFigureOut">
              <a:rPr lang="it-IT" smtClean="0"/>
              <a:t>03/06/2020</a:t>
            </a:fld>
            <a:endParaRPr lang="it-IT"/>
          </a:p>
        </p:txBody>
      </p:sp>
      <p:sp>
        <p:nvSpPr>
          <p:cNvPr id="3" name="Segnaposto piè di pagina 2">
            <a:extLst>
              <a:ext uri="{FF2B5EF4-FFF2-40B4-BE49-F238E27FC236}">
                <a16:creationId xmlns:a16="http://schemas.microsoft.com/office/drawing/2014/main" id="{189E5211-A105-4DAE-9962-F5EB00DB717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08A66DD-D75C-45DE-80D3-0CA1331CC208}"/>
              </a:ext>
            </a:extLst>
          </p:cNvPr>
          <p:cNvSpPr>
            <a:spLocks noGrp="1"/>
          </p:cNvSpPr>
          <p:nvPr>
            <p:ph type="sldNum" sz="quarter" idx="12"/>
          </p:nvPr>
        </p:nvSpPr>
        <p:spPr/>
        <p:txBody>
          <a:bodyPr/>
          <a:lstStyle/>
          <a:p>
            <a:fld id="{F79C03EC-E357-4355-91E3-0968EC457CF0}" type="slidenum">
              <a:rPr lang="it-IT" smtClean="0"/>
              <a:t>‹N›</a:t>
            </a:fld>
            <a:endParaRPr lang="it-IT"/>
          </a:p>
        </p:txBody>
      </p:sp>
    </p:spTree>
    <p:extLst>
      <p:ext uri="{BB962C8B-B14F-4D97-AF65-F5344CB8AC3E}">
        <p14:creationId xmlns:p14="http://schemas.microsoft.com/office/powerpoint/2010/main" val="1111264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5F0DD7-6319-415F-8141-8754CEB6905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5E64024-4D2B-49C0-B213-1FE86C5F6B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F09C8CE-450E-48A4-8AD2-686FDD9FB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A58CFFB-C451-450C-8667-2ECF11D20353}"/>
              </a:ext>
            </a:extLst>
          </p:cNvPr>
          <p:cNvSpPr>
            <a:spLocks noGrp="1"/>
          </p:cNvSpPr>
          <p:nvPr>
            <p:ph type="dt" sz="half" idx="10"/>
          </p:nvPr>
        </p:nvSpPr>
        <p:spPr/>
        <p:txBody>
          <a:bodyPr/>
          <a:lstStyle/>
          <a:p>
            <a:fld id="{EB4A620B-E538-445A-8A12-C53F66212DFD}" type="datetimeFigureOut">
              <a:rPr lang="it-IT" smtClean="0"/>
              <a:t>03/06/2020</a:t>
            </a:fld>
            <a:endParaRPr lang="it-IT"/>
          </a:p>
        </p:txBody>
      </p:sp>
      <p:sp>
        <p:nvSpPr>
          <p:cNvPr id="6" name="Segnaposto piè di pagina 5">
            <a:extLst>
              <a:ext uri="{FF2B5EF4-FFF2-40B4-BE49-F238E27FC236}">
                <a16:creationId xmlns:a16="http://schemas.microsoft.com/office/drawing/2014/main" id="{B123306A-5BA1-43D5-B57F-EE5CFD34231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290AA9D-C0B3-40F9-B694-6EB054C34C23}"/>
              </a:ext>
            </a:extLst>
          </p:cNvPr>
          <p:cNvSpPr>
            <a:spLocks noGrp="1"/>
          </p:cNvSpPr>
          <p:nvPr>
            <p:ph type="sldNum" sz="quarter" idx="12"/>
          </p:nvPr>
        </p:nvSpPr>
        <p:spPr/>
        <p:txBody>
          <a:bodyPr/>
          <a:lstStyle/>
          <a:p>
            <a:fld id="{F79C03EC-E357-4355-91E3-0968EC457CF0}" type="slidenum">
              <a:rPr lang="it-IT" smtClean="0"/>
              <a:t>‹N›</a:t>
            </a:fld>
            <a:endParaRPr lang="it-IT"/>
          </a:p>
        </p:txBody>
      </p:sp>
    </p:spTree>
    <p:extLst>
      <p:ext uri="{BB962C8B-B14F-4D97-AF65-F5344CB8AC3E}">
        <p14:creationId xmlns:p14="http://schemas.microsoft.com/office/powerpoint/2010/main" val="3261208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D898D2-0CD1-4D86-88C5-72F1F641689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ADC4539-A1DF-41B3-BC90-F8E4EB3013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EEBAEA0-8FFE-48C6-B7E2-C6B7490669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C276AE9-85FC-4565-B011-FE49A56E8B3F}"/>
              </a:ext>
            </a:extLst>
          </p:cNvPr>
          <p:cNvSpPr>
            <a:spLocks noGrp="1"/>
          </p:cNvSpPr>
          <p:nvPr>
            <p:ph type="dt" sz="half" idx="10"/>
          </p:nvPr>
        </p:nvSpPr>
        <p:spPr/>
        <p:txBody>
          <a:bodyPr/>
          <a:lstStyle/>
          <a:p>
            <a:fld id="{EB4A620B-E538-445A-8A12-C53F66212DFD}" type="datetimeFigureOut">
              <a:rPr lang="it-IT" smtClean="0"/>
              <a:t>03/06/2020</a:t>
            </a:fld>
            <a:endParaRPr lang="it-IT"/>
          </a:p>
        </p:txBody>
      </p:sp>
      <p:sp>
        <p:nvSpPr>
          <p:cNvPr id="6" name="Segnaposto piè di pagina 5">
            <a:extLst>
              <a:ext uri="{FF2B5EF4-FFF2-40B4-BE49-F238E27FC236}">
                <a16:creationId xmlns:a16="http://schemas.microsoft.com/office/drawing/2014/main" id="{F273A19A-E135-4DB7-BCC6-B625E9251E6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8BED823-C986-4F0C-AA17-B948DCACAD6C}"/>
              </a:ext>
            </a:extLst>
          </p:cNvPr>
          <p:cNvSpPr>
            <a:spLocks noGrp="1"/>
          </p:cNvSpPr>
          <p:nvPr>
            <p:ph type="sldNum" sz="quarter" idx="12"/>
          </p:nvPr>
        </p:nvSpPr>
        <p:spPr/>
        <p:txBody>
          <a:bodyPr/>
          <a:lstStyle/>
          <a:p>
            <a:fld id="{F79C03EC-E357-4355-91E3-0968EC457CF0}" type="slidenum">
              <a:rPr lang="it-IT" smtClean="0"/>
              <a:t>‹N›</a:t>
            </a:fld>
            <a:endParaRPr lang="it-IT"/>
          </a:p>
        </p:txBody>
      </p:sp>
    </p:spTree>
    <p:extLst>
      <p:ext uri="{BB962C8B-B14F-4D97-AF65-F5344CB8AC3E}">
        <p14:creationId xmlns:p14="http://schemas.microsoft.com/office/powerpoint/2010/main" val="3121676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F370BFE-1680-4B1A-8FD1-6ACDF74433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DD12D99-4097-4406-BF37-7330BED919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6F2D511-2917-4C13-8A90-911EE5B6A0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A620B-E538-445A-8A12-C53F66212DFD}" type="datetimeFigureOut">
              <a:rPr lang="it-IT" smtClean="0"/>
              <a:t>03/06/2020</a:t>
            </a:fld>
            <a:endParaRPr lang="it-IT"/>
          </a:p>
        </p:txBody>
      </p:sp>
      <p:sp>
        <p:nvSpPr>
          <p:cNvPr id="5" name="Segnaposto piè di pagina 4">
            <a:extLst>
              <a:ext uri="{FF2B5EF4-FFF2-40B4-BE49-F238E27FC236}">
                <a16:creationId xmlns:a16="http://schemas.microsoft.com/office/drawing/2014/main" id="{B9827AEA-DB22-425B-90AA-F205FE6EF9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F4EC867B-5014-4E99-B783-00FA37A206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C03EC-E357-4355-91E3-0968EC457CF0}" type="slidenum">
              <a:rPr lang="it-IT" smtClean="0"/>
              <a:t>‹N›</a:t>
            </a:fld>
            <a:endParaRPr lang="it-IT"/>
          </a:p>
        </p:txBody>
      </p:sp>
    </p:spTree>
    <p:extLst>
      <p:ext uri="{BB962C8B-B14F-4D97-AF65-F5344CB8AC3E}">
        <p14:creationId xmlns:p14="http://schemas.microsoft.com/office/powerpoint/2010/main" val="1071824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40.wmf"/><Relationship Id="rId13" Type="http://schemas.openxmlformats.org/officeDocument/2006/relationships/image" Target="../media/image42.wmf"/><Relationship Id="rId18" Type="http://schemas.openxmlformats.org/officeDocument/2006/relationships/oleObject" Target="../embeddings/oleObject41.bin"/><Relationship Id="rId3" Type="http://schemas.openxmlformats.org/officeDocument/2006/relationships/oleObject" Target="../embeddings/oleObject33.bin"/><Relationship Id="rId21" Type="http://schemas.openxmlformats.org/officeDocument/2006/relationships/oleObject" Target="../embeddings/oleObject44.bin"/><Relationship Id="rId7" Type="http://schemas.openxmlformats.org/officeDocument/2006/relationships/oleObject" Target="../embeddings/oleObject35.bin"/><Relationship Id="rId12" Type="http://schemas.openxmlformats.org/officeDocument/2006/relationships/oleObject" Target="../embeddings/oleObject38.bin"/><Relationship Id="rId17" Type="http://schemas.openxmlformats.org/officeDocument/2006/relationships/image" Target="../media/image44.wmf"/><Relationship Id="rId2" Type="http://schemas.openxmlformats.org/officeDocument/2006/relationships/slideLayout" Target="../slideLayouts/slideLayout7.xml"/><Relationship Id="rId16" Type="http://schemas.openxmlformats.org/officeDocument/2006/relationships/oleObject" Target="../embeddings/oleObject40.bin"/><Relationship Id="rId20" Type="http://schemas.openxmlformats.org/officeDocument/2006/relationships/oleObject" Target="../embeddings/oleObject43.bin"/><Relationship Id="rId1" Type="http://schemas.openxmlformats.org/officeDocument/2006/relationships/vmlDrawing" Target="../drawings/vmlDrawing6.vml"/><Relationship Id="rId6" Type="http://schemas.openxmlformats.org/officeDocument/2006/relationships/image" Target="../media/image39.wmf"/><Relationship Id="rId11" Type="http://schemas.openxmlformats.org/officeDocument/2006/relationships/oleObject" Target="../embeddings/oleObject37.bin"/><Relationship Id="rId5" Type="http://schemas.openxmlformats.org/officeDocument/2006/relationships/oleObject" Target="../embeddings/oleObject34.bin"/><Relationship Id="rId15" Type="http://schemas.openxmlformats.org/officeDocument/2006/relationships/image" Target="../media/image43.wmf"/><Relationship Id="rId23" Type="http://schemas.openxmlformats.org/officeDocument/2006/relationships/image" Target="../media/image45.wmf"/><Relationship Id="rId10" Type="http://schemas.openxmlformats.org/officeDocument/2006/relationships/image" Target="../media/image41.wmf"/><Relationship Id="rId19" Type="http://schemas.openxmlformats.org/officeDocument/2006/relationships/oleObject" Target="../embeddings/oleObject42.bin"/><Relationship Id="rId4" Type="http://schemas.openxmlformats.org/officeDocument/2006/relationships/image" Target="../media/image38.wmf"/><Relationship Id="rId9" Type="http://schemas.openxmlformats.org/officeDocument/2006/relationships/oleObject" Target="../embeddings/oleObject36.bin"/><Relationship Id="rId14" Type="http://schemas.openxmlformats.org/officeDocument/2006/relationships/oleObject" Target="../embeddings/oleObject39.bin"/><Relationship Id="rId22" Type="http://schemas.openxmlformats.org/officeDocument/2006/relationships/oleObject" Target="../embeddings/oleObject45.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6.bin"/><Relationship Id="rId7" Type="http://schemas.openxmlformats.org/officeDocument/2006/relationships/image" Target="../media/image47.wmf"/><Relationship Id="rId2" Type="http://schemas.openxmlformats.org/officeDocument/2006/relationships/slideLayout" Target="../slideLayouts/slideLayout12.xml"/><Relationship Id="rId1" Type="http://schemas.openxmlformats.org/officeDocument/2006/relationships/vmlDrawing" Target="../drawings/vmlDrawing7.vml"/><Relationship Id="rId6" Type="http://schemas.openxmlformats.org/officeDocument/2006/relationships/oleObject" Target="../embeddings/oleObject47.bin"/><Relationship Id="rId5" Type="http://schemas.openxmlformats.org/officeDocument/2006/relationships/hyperlink" Target="file:///D:\Users\Andrea\Documents\Andrea\!!%20Formazione%20docenti%20Levi\Lezione%20del%2003-06-2020\Fattori%20di%20montante.xlsx" TargetMode="External"/><Relationship Id="rId4" Type="http://schemas.openxmlformats.org/officeDocument/2006/relationships/image" Target="../media/image46.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12.xml"/><Relationship Id="rId1" Type="http://schemas.openxmlformats.org/officeDocument/2006/relationships/vmlDrawing" Target="../drawings/vmlDrawing8.vml"/><Relationship Id="rId6" Type="http://schemas.openxmlformats.org/officeDocument/2006/relationships/image" Target="../media/image49.wmf"/><Relationship Id="rId5" Type="http://schemas.openxmlformats.org/officeDocument/2006/relationships/oleObject" Target="../embeddings/oleObject49.bin"/><Relationship Id="rId4" Type="http://schemas.openxmlformats.org/officeDocument/2006/relationships/image" Target="../media/image48.wmf"/></Relationships>
</file>

<file path=ppt/slides/_rels/slide13.xml.rels><?xml version="1.0" encoding="UTF-8" standalone="yes"?>
<Relationships xmlns="http://schemas.openxmlformats.org/package/2006/relationships"><Relationship Id="rId8" Type="http://schemas.openxmlformats.org/officeDocument/2006/relationships/image" Target="../media/image51.wmf"/><Relationship Id="rId13" Type="http://schemas.openxmlformats.org/officeDocument/2006/relationships/hyperlink" Target="file:///D:\Users\Andrea\Documents\Andrea\!!%20Formazione%20docenti%20Levi\Lezione%20del%2003-06-2020\Crescita%20di%20batteri.xlsx" TargetMode="External"/><Relationship Id="rId3" Type="http://schemas.openxmlformats.org/officeDocument/2006/relationships/oleObject" Target="../embeddings/oleObject50.bin"/><Relationship Id="rId7" Type="http://schemas.openxmlformats.org/officeDocument/2006/relationships/oleObject" Target="../embeddings/oleObject52.bin"/><Relationship Id="rId12" Type="http://schemas.openxmlformats.org/officeDocument/2006/relationships/image" Target="../media/image53.wmf"/><Relationship Id="rId2" Type="http://schemas.openxmlformats.org/officeDocument/2006/relationships/slideLayout" Target="../slideLayouts/slideLayout12.xml"/><Relationship Id="rId1" Type="http://schemas.openxmlformats.org/officeDocument/2006/relationships/vmlDrawing" Target="../drawings/vmlDrawing9.vml"/><Relationship Id="rId6" Type="http://schemas.openxmlformats.org/officeDocument/2006/relationships/image" Target="../media/image50.wmf"/><Relationship Id="rId11" Type="http://schemas.openxmlformats.org/officeDocument/2006/relationships/oleObject" Target="../embeddings/oleObject54.bin"/><Relationship Id="rId5" Type="http://schemas.openxmlformats.org/officeDocument/2006/relationships/oleObject" Target="../embeddings/oleObject51.bin"/><Relationship Id="rId10" Type="http://schemas.openxmlformats.org/officeDocument/2006/relationships/image" Target="../media/image52.wmf"/><Relationship Id="rId4" Type="http://schemas.openxmlformats.org/officeDocument/2006/relationships/image" Target="../media/image49.wmf"/><Relationship Id="rId9" Type="http://schemas.openxmlformats.org/officeDocument/2006/relationships/oleObject" Target="../embeddings/oleObject53.bin"/></Relationships>
</file>

<file path=ppt/slides/_rels/slide14.xml.rels><?xml version="1.0" encoding="UTF-8" standalone="yes"?>
<Relationships xmlns="http://schemas.openxmlformats.org/package/2006/relationships"><Relationship Id="rId8" Type="http://schemas.openxmlformats.org/officeDocument/2006/relationships/image" Target="../media/image56.wmf"/><Relationship Id="rId3" Type="http://schemas.openxmlformats.org/officeDocument/2006/relationships/oleObject" Target="../embeddings/oleObject55.bin"/><Relationship Id="rId7" Type="http://schemas.openxmlformats.org/officeDocument/2006/relationships/oleObject" Target="../embeddings/oleObject57.bin"/><Relationship Id="rId2" Type="http://schemas.openxmlformats.org/officeDocument/2006/relationships/slideLayout" Target="../slideLayouts/slideLayout12.xml"/><Relationship Id="rId1" Type="http://schemas.openxmlformats.org/officeDocument/2006/relationships/vmlDrawing" Target="../drawings/vmlDrawing10.vml"/><Relationship Id="rId6" Type="http://schemas.openxmlformats.org/officeDocument/2006/relationships/image" Target="../media/image55.wmf"/><Relationship Id="rId5" Type="http://schemas.openxmlformats.org/officeDocument/2006/relationships/oleObject" Target="../embeddings/oleObject56.bin"/><Relationship Id="rId4" Type="http://schemas.openxmlformats.org/officeDocument/2006/relationships/image" Target="../media/image54.wmf"/></Relationships>
</file>

<file path=ppt/slides/_rels/slide15.x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oleObject" Target="../embeddings/oleObject58.bin"/><Relationship Id="rId7" Type="http://schemas.openxmlformats.org/officeDocument/2006/relationships/oleObject" Target="../embeddings/oleObject60.bin"/><Relationship Id="rId2" Type="http://schemas.openxmlformats.org/officeDocument/2006/relationships/slideLayout" Target="../slideLayouts/slideLayout12.xml"/><Relationship Id="rId1" Type="http://schemas.openxmlformats.org/officeDocument/2006/relationships/vmlDrawing" Target="../drawings/vmlDrawing11.vml"/><Relationship Id="rId6" Type="http://schemas.openxmlformats.org/officeDocument/2006/relationships/image" Target="../media/image58.wmf"/><Relationship Id="rId5" Type="http://schemas.openxmlformats.org/officeDocument/2006/relationships/oleObject" Target="../embeddings/oleObject59.bin"/><Relationship Id="rId4" Type="http://schemas.openxmlformats.org/officeDocument/2006/relationships/image" Target="../media/image57.wmf"/><Relationship Id="rId9" Type="http://schemas.openxmlformats.org/officeDocument/2006/relationships/hyperlink" Target="file:///D:\Users\Andrea\Documents\Andrea\!!%20Formazione%20docenti%20Levi\Lezione%20del%2003-06-2020\Legge%20di%20capitalizzazione%20.xlsx" TargetMode="Externa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63.bin"/><Relationship Id="rId3" Type="http://schemas.openxmlformats.org/officeDocument/2006/relationships/image" Target="../media/image63.png"/><Relationship Id="rId7" Type="http://schemas.openxmlformats.org/officeDocument/2006/relationships/image" Target="../media/image61.wmf"/><Relationship Id="rId2" Type="http://schemas.openxmlformats.org/officeDocument/2006/relationships/slideLayout" Target="../slideLayouts/slideLayout12.xml"/><Relationship Id="rId1" Type="http://schemas.openxmlformats.org/officeDocument/2006/relationships/vmlDrawing" Target="../drawings/vmlDrawing12.vml"/><Relationship Id="rId6" Type="http://schemas.openxmlformats.org/officeDocument/2006/relationships/oleObject" Target="../embeddings/oleObject62.bin"/><Relationship Id="rId5" Type="http://schemas.openxmlformats.org/officeDocument/2006/relationships/image" Target="../media/image60.wmf"/><Relationship Id="rId4" Type="http://schemas.openxmlformats.org/officeDocument/2006/relationships/oleObject" Target="../embeddings/oleObject61.bin"/><Relationship Id="rId9" Type="http://schemas.openxmlformats.org/officeDocument/2006/relationships/image" Target="../media/image62.wmf"/></Relationships>
</file>

<file path=ppt/slides/_rels/slide17.xml.rels><?xml version="1.0" encoding="UTF-8" standalone="yes"?>
<Relationships xmlns="http://schemas.openxmlformats.org/package/2006/relationships"><Relationship Id="rId3" Type="http://schemas.openxmlformats.org/officeDocument/2006/relationships/image" Target="../media/image66.png"/><Relationship Id="rId7" Type="http://schemas.openxmlformats.org/officeDocument/2006/relationships/image" Target="../media/image65.wmf"/><Relationship Id="rId2" Type="http://schemas.openxmlformats.org/officeDocument/2006/relationships/slideLayout" Target="../slideLayouts/slideLayout12.xml"/><Relationship Id="rId1" Type="http://schemas.openxmlformats.org/officeDocument/2006/relationships/vmlDrawing" Target="../drawings/vmlDrawing13.vml"/><Relationship Id="rId6" Type="http://schemas.openxmlformats.org/officeDocument/2006/relationships/oleObject" Target="../embeddings/oleObject65.bin"/><Relationship Id="rId5" Type="http://schemas.openxmlformats.org/officeDocument/2006/relationships/image" Target="../media/image64.wmf"/><Relationship Id="rId4" Type="http://schemas.openxmlformats.org/officeDocument/2006/relationships/oleObject" Target="../embeddings/oleObject64.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68.bin"/><Relationship Id="rId3" Type="http://schemas.openxmlformats.org/officeDocument/2006/relationships/image" Target="../media/image66.png"/><Relationship Id="rId7" Type="http://schemas.openxmlformats.org/officeDocument/2006/relationships/image" Target="../media/image65.wmf"/><Relationship Id="rId2" Type="http://schemas.openxmlformats.org/officeDocument/2006/relationships/slideLayout" Target="../slideLayouts/slideLayout12.xml"/><Relationship Id="rId1" Type="http://schemas.openxmlformats.org/officeDocument/2006/relationships/vmlDrawing" Target="../drawings/vmlDrawing14.vml"/><Relationship Id="rId6" Type="http://schemas.openxmlformats.org/officeDocument/2006/relationships/oleObject" Target="../embeddings/oleObject67.bin"/><Relationship Id="rId11" Type="http://schemas.openxmlformats.org/officeDocument/2006/relationships/image" Target="../media/image68.wmf"/><Relationship Id="rId5" Type="http://schemas.openxmlformats.org/officeDocument/2006/relationships/image" Target="../media/image64.wmf"/><Relationship Id="rId10" Type="http://schemas.openxmlformats.org/officeDocument/2006/relationships/oleObject" Target="../embeddings/oleObject69.bin"/><Relationship Id="rId4" Type="http://schemas.openxmlformats.org/officeDocument/2006/relationships/oleObject" Target="../embeddings/oleObject66.bin"/><Relationship Id="rId9" Type="http://schemas.openxmlformats.org/officeDocument/2006/relationships/image" Target="../media/image67.wmf"/></Relationships>
</file>

<file path=ppt/slides/_rels/slide19.xml.rels><?xml version="1.0" encoding="UTF-8" standalone="yes"?>
<Relationships xmlns="http://schemas.openxmlformats.org/package/2006/relationships"><Relationship Id="rId3" Type="http://schemas.openxmlformats.org/officeDocument/2006/relationships/hyperlink" Target="http://www.maurodettorre.education/PDF/Esempi_di_equazioni_differenziali.pdf" TargetMode="External"/><Relationship Id="rId2" Type="http://schemas.openxmlformats.org/officeDocument/2006/relationships/image" Target="../media/image69.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hyperlink" Target="file:///D:\Users\Andrea\Documents\Andrea\!!%20Formazione%20docenti%20Levi\Lezione%20del%2003-06-2020\Svuotamento%20serbatoio%20a%20dh%20costanti.xlsx" TargetMode="External"/><Relationship Id="rId3" Type="http://schemas.openxmlformats.org/officeDocument/2006/relationships/hyperlink" Target="file:///D:\Users\Andrea\Documents\Andrea\!!%20Formazione%20docenti%20Levi\Lezione%20del%2003-06-2020\Svuotamento%20serbatoio%20a%20dt%20costanti.xlsx" TargetMode="External"/><Relationship Id="rId7" Type="http://schemas.openxmlformats.org/officeDocument/2006/relationships/image" Target="../media/image71.wmf"/><Relationship Id="rId2" Type="http://schemas.openxmlformats.org/officeDocument/2006/relationships/slideLayout" Target="../slideLayouts/slideLayout12.xml"/><Relationship Id="rId1" Type="http://schemas.openxmlformats.org/officeDocument/2006/relationships/vmlDrawing" Target="../drawings/vmlDrawing15.vml"/><Relationship Id="rId6" Type="http://schemas.openxmlformats.org/officeDocument/2006/relationships/oleObject" Target="../embeddings/oleObject71.bin"/><Relationship Id="rId5" Type="http://schemas.openxmlformats.org/officeDocument/2006/relationships/image" Target="../media/image70.wmf"/><Relationship Id="rId4" Type="http://schemas.openxmlformats.org/officeDocument/2006/relationships/oleObject" Target="../embeddings/oleObject70.bin"/></Relationships>
</file>

<file path=ppt/slides/_rels/slide21.xml.rels><?xml version="1.0" encoding="UTF-8" standalone="yes"?>
<Relationships xmlns="http://schemas.openxmlformats.org/package/2006/relationships"><Relationship Id="rId2" Type="http://schemas.openxmlformats.org/officeDocument/2006/relationships/image" Target="../media/image7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74.png"/><Relationship Id="rId2" Type="http://schemas.openxmlformats.org/officeDocument/2006/relationships/slideLayout" Target="../slideLayouts/slideLayout12.xml"/><Relationship Id="rId1" Type="http://schemas.openxmlformats.org/officeDocument/2006/relationships/vmlDrawing" Target="../drawings/vmlDrawing16.vml"/><Relationship Id="rId5" Type="http://schemas.openxmlformats.org/officeDocument/2006/relationships/image" Target="../media/image73.wmf"/><Relationship Id="rId4" Type="http://schemas.openxmlformats.org/officeDocument/2006/relationships/oleObject" Target="../embeddings/oleObject72.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75.bin"/><Relationship Id="rId3" Type="http://schemas.openxmlformats.org/officeDocument/2006/relationships/image" Target="../media/image74.png"/><Relationship Id="rId7" Type="http://schemas.openxmlformats.org/officeDocument/2006/relationships/image" Target="../media/image75.wmf"/><Relationship Id="rId2" Type="http://schemas.openxmlformats.org/officeDocument/2006/relationships/slideLayout" Target="../slideLayouts/slideLayout12.xml"/><Relationship Id="rId1" Type="http://schemas.openxmlformats.org/officeDocument/2006/relationships/vmlDrawing" Target="../drawings/vmlDrawing17.vml"/><Relationship Id="rId6" Type="http://schemas.openxmlformats.org/officeDocument/2006/relationships/oleObject" Target="../embeddings/oleObject74.bin"/><Relationship Id="rId5" Type="http://schemas.openxmlformats.org/officeDocument/2006/relationships/image" Target="../media/image73.wmf"/><Relationship Id="rId4" Type="http://schemas.openxmlformats.org/officeDocument/2006/relationships/oleObject" Target="../embeddings/oleObject73.bin"/><Relationship Id="rId9" Type="http://schemas.openxmlformats.org/officeDocument/2006/relationships/image" Target="../media/image76.wmf"/></Relationships>
</file>

<file path=ppt/slides/_rels/slide24.xml.rels><?xml version="1.0" encoding="UTF-8" standalone="yes"?>
<Relationships xmlns="http://schemas.openxmlformats.org/package/2006/relationships"><Relationship Id="rId3" Type="http://schemas.openxmlformats.org/officeDocument/2006/relationships/image" Target="../media/image74.png"/><Relationship Id="rId7" Type="http://schemas.openxmlformats.org/officeDocument/2006/relationships/hyperlink" Target="http://www.maurodettorre.education/PDF/Esempi_di_equazioni_differenziali.pdf" TargetMode="External"/><Relationship Id="rId2" Type="http://schemas.openxmlformats.org/officeDocument/2006/relationships/slideLayout" Target="../slideLayouts/slideLayout12.xml"/><Relationship Id="rId1" Type="http://schemas.openxmlformats.org/officeDocument/2006/relationships/vmlDrawing" Target="../drawings/vmlDrawing18.vml"/><Relationship Id="rId6" Type="http://schemas.openxmlformats.org/officeDocument/2006/relationships/image" Target="../media/image77.wmf"/><Relationship Id="rId5" Type="http://schemas.openxmlformats.org/officeDocument/2006/relationships/oleObject" Target="../embeddings/oleObject76.bin"/><Relationship Id="rId4" Type="http://schemas.openxmlformats.org/officeDocument/2006/relationships/image" Target="../media/image78.png"/></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78.bin"/><Relationship Id="rId3" Type="http://schemas.openxmlformats.org/officeDocument/2006/relationships/image" Target="../media/image74.png"/><Relationship Id="rId7" Type="http://schemas.openxmlformats.org/officeDocument/2006/relationships/image" Target="../media/image79.wmf"/><Relationship Id="rId2" Type="http://schemas.openxmlformats.org/officeDocument/2006/relationships/slideLayout" Target="../slideLayouts/slideLayout12.xml"/><Relationship Id="rId1" Type="http://schemas.openxmlformats.org/officeDocument/2006/relationships/vmlDrawing" Target="../drawings/vmlDrawing19.vml"/><Relationship Id="rId6" Type="http://schemas.openxmlformats.org/officeDocument/2006/relationships/oleObject" Target="../embeddings/oleObject77.bin"/><Relationship Id="rId11" Type="http://schemas.openxmlformats.org/officeDocument/2006/relationships/image" Target="../media/image81.wmf"/><Relationship Id="rId5" Type="http://schemas.openxmlformats.org/officeDocument/2006/relationships/hyperlink" Target="file:///D:\Users\Andrea\Documents\Andrea\!!%20Formazione%20docenti%20Levi\Lezione%20del%2003-06-2020\Scambio%20termico%20attraverso%20una%20parete.xlsx" TargetMode="External"/><Relationship Id="rId10" Type="http://schemas.openxmlformats.org/officeDocument/2006/relationships/oleObject" Target="../embeddings/oleObject79.bin"/><Relationship Id="rId4" Type="http://schemas.openxmlformats.org/officeDocument/2006/relationships/chart" Target="../charts/chart1.xml"/><Relationship Id="rId9" Type="http://schemas.openxmlformats.org/officeDocument/2006/relationships/image" Target="../media/image80.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12.xml"/><Relationship Id="rId1" Type="http://schemas.openxmlformats.org/officeDocument/2006/relationships/vmlDrawing" Target="../drawings/vmlDrawing20.vml"/><Relationship Id="rId6" Type="http://schemas.openxmlformats.org/officeDocument/2006/relationships/image" Target="../media/image83.wmf"/><Relationship Id="rId5" Type="http://schemas.openxmlformats.org/officeDocument/2006/relationships/oleObject" Target="../embeddings/oleObject81.bin"/><Relationship Id="rId4" Type="http://schemas.openxmlformats.org/officeDocument/2006/relationships/image" Target="../media/image82.wmf"/></Relationships>
</file>

<file path=ppt/slides/_rels/slide27.xml.rels><?xml version="1.0" encoding="UTF-8" standalone="yes"?>
<Relationships xmlns="http://schemas.openxmlformats.org/package/2006/relationships"><Relationship Id="rId8" Type="http://schemas.openxmlformats.org/officeDocument/2006/relationships/image" Target="../media/image86.wmf"/><Relationship Id="rId3" Type="http://schemas.openxmlformats.org/officeDocument/2006/relationships/oleObject" Target="../embeddings/oleObject82.bin"/><Relationship Id="rId7" Type="http://schemas.openxmlformats.org/officeDocument/2006/relationships/oleObject" Target="../embeddings/oleObject84.bin"/><Relationship Id="rId12" Type="http://schemas.openxmlformats.org/officeDocument/2006/relationships/image" Target="../media/image88.wmf"/><Relationship Id="rId2" Type="http://schemas.openxmlformats.org/officeDocument/2006/relationships/slideLayout" Target="../slideLayouts/slideLayout12.xml"/><Relationship Id="rId1" Type="http://schemas.openxmlformats.org/officeDocument/2006/relationships/vmlDrawing" Target="../drawings/vmlDrawing21.vml"/><Relationship Id="rId6" Type="http://schemas.openxmlformats.org/officeDocument/2006/relationships/image" Target="../media/image85.wmf"/><Relationship Id="rId11" Type="http://schemas.openxmlformats.org/officeDocument/2006/relationships/oleObject" Target="../embeddings/oleObject86.bin"/><Relationship Id="rId5" Type="http://schemas.openxmlformats.org/officeDocument/2006/relationships/oleObject" Target="../embeddings/oleObject83.bin"/><Relationship Id="rId10" Type="http://schemas.openxmlformats.org/officeDocument/2006/relationships/image" Target="../media/image87.wmf"/><Relationship Id="rId4" Type="http://schemas.openxmlformats.org/officeDocument/2006/relationships/image" Target="../media/image84.wmf"/><Relationship Id="rId9" Type="http://schemas.openxmlformats.org/officeDocument/2006/relationships/oleObject" Target="../embeddings/oleObject85.bin"/></Relationships>
</file>

<file path=ppt/slides/_rels/slide2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87.bin"/><Relationship Id="rId7" Type="http://schemas.openxmlformats.org/officeDocument/2006/relationships/oleObject" Target="../embeddings/oleObject89.bin"/><Relationship Id="rId2" Type="http://schemas.openxmlformats.org/officeDocument/2006/relationships/slideLayout" Target="../slideLayouts/slideLayout12.xml"/><Relationship Id="rId1" Type="http://schemas.openxmlformats.org/officeDocument/2006/relationships/vmlDrawing" Target="../drawings/vmlDrawing22.vml"/><Relationship Id="rId6" Type="http://schemas.openxmlformats.org/officeDocument/2006/relationships/image" Target="../media/image90.wmf"/><Relationship Id="rId5" Type="http://schemas.openxmlformats.org/officeDocument/2006/relationships/oleObject" Target="../embeddings/oleObject88.bin"/><Relationship Id="rId10" Type="http://schemas.openxmlformats.org/officeDocument/2006/relationships/image" Target="../media/image91.wmf"/><Relationship Id="rId4" Type="http://schemas.openxmlformats.org/officeDocument/2006/relationships/image" Target="../media/image89.wmf"/><Relationship Id="rId9" Type="http://schemas.openxmlformats.org/officeDocument/2006/relationships/oleObject" Target="../embeddings/oleObject90.bin"/></Relationships>
</file>

<file path=ppt/slides/_rels/slide29.xml.rels><?xml version="1.0" encoding="UTF-8" standalone="yes"?>
<Relationships xmlns="http://schemas.openxmlformats.org/package/2006/relationships"><Relationship Id="rId8" Type="http://schemas.openxmlformats.org/officeDocument/2006/relationships/chart" Target="../charts/chart2.xml"/><Relationship Id="rId13" Type="http://schemas.openxmlformats.org/officeDocument/2006/relationships/image" Target="../media/image94.wmf"/><Relationship Id="rId3" Type="http://schemas.openxmlformats.org/officeDocument/2006/relationships/oleObject" Target="../embeddings/oleObject91.bin"/><Relationship Id="rId7" Type="http://schemas.openxmlformats.org/officeDocument/2006/relationships/image" Target="../media/image92.wmf"/><Relationship Id="rId12" Type="http://schemas.openxmlformats.org/officeDocument/2006/relationships/oleObject" Target="../embeddings/oleObject94.bin"/><Relationship Id="rId2" Type="http://schemas.openxmlformats.org/officeDocument/2006/relationships/slideLayout" Target="../slideLayouts/slideLayout12.xml"/><Relationship Id="rId1" Type="http://schemas.openxmlformats.org/officeDocument/2006/relationships/vmlDrawing" Target="../drawings/vmlDrawing23.vml"/><Relationship Id="rId6" Type="http://schemas.openxmlformats.org/officeDocument/2006/relationships/oleObject" Target="../embeddings/oleObject92.bin"/><Relationship Id="rId11" Type="http://schemas.openxmlformats.org/officeDocument/2006/relationships/image" Target="../media/image93.wmf"/><Relationship Id="rId5" Type="http://schemas.openxmlformats.org/officeDocument/2006/relationships/hyperlink" Target="file:///D:\Users\Andrea\Documents\Andrea\!!%20Formazione%20docenti%20Levi\Lezione%20del%2003-06-2020\Moto%20in%20un%20mezzo%20viscoso.xlsx" TargetMode="External"/><Relationship Id="rId10" Type="http://schemas.openxmlformats.org/officeDocument/2006/relationships/oleObject" Target="../embeddings/oleObject93.bin"/><Relationship Id="rId4" Type="http://schemas.openxmlformats.org/officeDocument/2006/relationships/image" Target="../media/image10.wmf"/><Relationship Id="rId9" Type="http://schemas.openxmlformats.org/officeDocument/2006/relationships/chart" Target="../charts/char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97.bin"/><Relationship Id="rId3" Type="http://schemas.openxmlformats.org/officeDocument/2006/relationships/oleObject" Target="../embeddings/oleObject95.bin"/><Relationship Id="rId7" Type="http://schemas.openxmlformats.org/officeDocument/2006/relationships/image" Target="../media/image92.wmf"/><Relationship Id="rId2" Type="http://schemas.openxmlformats.org/officeDocument/2006/relationships/slideLayout" Target="../slideLayouts/slideLayout12.xml"/><Relationship Id="rId1" Type="http://schemas.openxmlformats.org/officeDocument/2006/relationships/vmlDrawing" Target="../drawings/vmlDrawing24.vml"/><Relationship Id="rId6" Type="http://schemas.openxmlformats.org/officeDocument/2006/relationships/oleObject" Target="../embeddings/oleObject96.bin"/><Relationship Id="rId11" Type="http://schemas.openxmlformats.org/officeDocument/2006/relationships/oleObject" Target="../embeddings/oleObject98.bin"/><Relationship Id="rId5" Type="http://schemas.openxmlformats.org/officeDocument/2006/relationships/hyperlink" Target="file:///D:\Users\Andrea\Documents\Andrea\!!%20Formazione%20docenti%20Levi\Lezione%20del%2003-06-2020\Moto%20in%20un%20mezzo%20viscoso%20(con%20paracadute).xlsx" TargetMode="External"/><Relationship Id="rId10" Type="http://schemas.openxmlformats.org/officeDocument/2006/relationships/hyperlink" Target="file:///D:\Users\Andrea\Documents\Andrea\!!%20Formazione%20docenti%20Levi\Lezione%20del%2003-06-2020\Moto%20in%20un%20mezzo%20viscoso%20(F%20prop%20a%20v%5e2).xlsx" TargetMode="External"/><Relationship Id="rId4" Type="http://schemas.openxmlformats.org/officeDocument/2006/relationships/image" Target="../media/image10.wmf"/><Relationship Id="rId9" Type="http://schemas.openxmlformats.org/officeDocument/2006/relationships/image" Target="../media/image95.wmf"/></Relationships>
</file>

<file path=ppt/slides/_rels/slide31.xml.rels><?xml version="1.0" encoding="UTF-8" standalone="yes"?>
<Relationships xmlns="http://schemas.openxmlformats.org/package/2006/relationships"><Relationship Id="rId8" Type="http://schemas.openxmlformats.org/officeDocument/2006/relationships/image" Target="../media/image101.png"/><Relationship Id="rId3" Type="http://schemas.openxmlformats.org/officeDocument/2006/relationships/image" Target="../media/image100.png"/><Relationship Id="rId7" Type="http://schemas.openxmlformats.org/officeDocument/2006/relationships/image" Target="../media/image97.wmf"/><Relationship Id="rId12" Type="http://schemas.openxmlformats.org/officeDocument/2006/relationships/image" Target="../media/image99.wmf"/><Relationship Id="rId2" Type="http://schemas.openxmlformats.org/officeDocument/2006/relationships/slideLayout" Target="../slideLayouts/slideLayout12.xml"/><Relationship Id="rId1" Type="http://schemas.openxmlformats.org/officeDocument/2006/relationships/vmlDrawing" Target="../drawings/vmlDrawing25.vml"/><Relationship Id="rId6" Type="http://schemas.openxmlformats.org/officeDocument/2006/relationships/oleObject" Target="../embeddings/oleObject100.bin"/><Relationship Id="rId11" Type="http://schemas.openxmlformats.org/officeDocument/2006/relationships/oleObject" Target="../embeddings/oleObject102.bin"/><Relationship Id="rId5" Type="http://schemas.openxmlformats.org/officeDocument/2006/relationships/image" Target="../media/image96.wmf"/><Relationship Id="rId10" Type="http://schemas.openxmlformats.org/officeDocument/2006/relationships/image" Target="../media/image98.wmf"/><Relationship Id="rId4" Type="http://schemas.openxmlformats.org/officeDocument/2006/relationships/oleObject" Target="../embeddings/oleObject99.bin"/><Relationship Id="rId9" Type="http://schemas.openxmlformats.org/officeDocument/2006/relationships/oleObject" Target="../embeddings/oleObject101.bin"/></Relationships>
</file>

<file path=ppt/slides/_rels/slide32.xml.rels><?xml version="1.0" encoding="UTF-8" standalone="yes"?>
<Relationships xmlns="http://schemas.openxmlformats.org/package/2006/relationships"><Relationship Id="rId3" Type="http://schemas.openxmlformats.org/officeDocument/2006/relationships/image" Target="../media/image103.png"/><Relationship Id="rId2" Type="http://schemas.openxmlformats.org/officeDocument/2006/relationships/image" Target="../media/image10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image" Target="../media/image5.png"/><Relationship Id="rId7"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19.png"/><Relationship Id="rId18" Type="http://schemas.openxmlformats.org/officeDocument/2006/relationships/oleObject" Target="../embeddings/oleObject11.bin"/><Relationship Id="rId3" Type="http://schemas.openxmlformats.org/officeDocument/2006/relationships/image" Target="../media/image18.png"/><Relationship Id="rId21" Type="http://schemas.openxmlformats.org/officeDocument/2006/relationships/image" Target="../media/image15.wmf"/><Relationship Id="rId7" Type="http://schemas.openxmlformats.org/officeDocument/2006/relationships/image" Target="../media/image9.wmf"/><Relationship Id="rId12" Type="http://schemas.openxmlformats.org/officeDocument/2006/relationships/oleObject" Target="../embeddings/oleObject8.bin"/><Relationship Id="rId17" Type="http://schemas.openxmlformats.org/officeDocument/2006/relationships/image" Target="../media/image13.wmf"/><Relationship Id="rId25" Type="http://schemas.openxmlformats.org/officeDocument/2006/relationships/image" Target="../media/image17.wmf"/><Relationship Id="rId2" Type="http://schemas.openxmlformats.org/officeDocument/2006/relationships/slideLayout" Target="../slideLayouts/slideLayout12.xml"/><Relationship Id="rId16" Type="http://schemas.openxmlformats.org/officeDocument/2006/relationships/oleObject" Target="../embeddings/oleObject10.bin"/><Relationship Id="rId20" Type="http://schemas.openxmlformats.org/officeDocument/2006/relationships/oleObject" Target="../embeddings/oleObject12.bin"/><Relationship Id="rId1" Type="http://schemas.openxmlformats.org/officeDocument/2006/relationships/vmlDrawing" Target="../drawings/vmlDrawing3.vml"/><Relationship Id="rId6" Type="http://schemas.openxmlformats.org/officeDocument/2006/relationships/oleObject" Target="../embeddings/oleObject5.bin"/><Relationship Id="rId11" Type="http://schemas.openxmlformats.org/officeDocument/2006/relationships/image" Target="../media/image11.wmf"/><Relationship Id="rId24" Type="http://schemas.openxmlformats.org/officeDocument/2006/relationships/oleObject" Target="../embeddings/oleObject14.bin"/><Relationship Id="rId5" Type="http://schemas.openxmlformats.org/officeDocument/2006/relationships/image" Target="../media/image8.wmf"/><Relationship Id="rId15" Type="http://schemas.openxmlformats.org/officeDocument/2006/relationships/image" Target="../media/image12.wmf"/><Relationship Id="rId23" Type="http://schemas.openxmlformats.org/officeDocument/2006/relationships/image" Target="../media/image16.wmf"/><Relationship Id="rId10" Type="http://schemas.openxmlformats.org/officeDocument/2006/relationships/oleObject" Target="../embeddings/oleObject7.bin"/><Relationship Id="rId19" Type="http://schemas.openxmlformats.org/officeDocument/2006/relationships/image" Target="../media/image14.wmf"/><Relationship Id="rId4" Type="http://schemas.openxmlformats.org/officeDocument/2006/relationships/oleObject" Target="../embeddings/oleObject4.bin"/><Relationship Id="rId9" Type="http://schemas.openxmlformats.org/officeDocument/2006/relationships/image" Target="../media/image10.wmf"/><Relationship Id="rId14" Type="http://schemas.openxmlformats.org/officeDocument/2006/relationships/oleObject" Target="../embeddings/oleObject9.bin"/><Relationship Id="rId22" Type="http://schemas.openxmlformats.org/officeDocument/2006/relationships/oleObject" Target="../embeddings/oleObject13.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7.bin"/><Relationship Id="rId13" Type="http://schemas.openxmlformats.org/officeDocument/2006/relationships/image" Target="../media/image23.wmf"/><Relationship Id="rId18" Type="http://schemas.openxmlformats.org/officeDocument/2006/relationships/oleObject" Target="../embeddings/oleObject22.bin"/><Relationship Id="rId26" Type="http://schemas.openxmlformats.org/officeDocument/2006/relationships/oleObject" Target="../embeddings/oleObject26.bin"/><Relationship Id="rId3" Type="http://schemas.openxmlformats.org/officeDocument/2006/relationships/image" Target="../media/image31.png"/><Relationship Id="rId21" Type="http://schemas.openxmlformats.org/officeDocument/2006/relationships/image" Target="../media/image27.wmf"/><Relationship Id="rId7" Type="http://schemas.openxmlformats.org/officeDocument/2006/relationships/image" Target="../media/image21.wmf"/><Relationship Id="rId12" Type="http://schemas.openxmlformats.org/officeDocument/2006/relationships/oleObject" Target="../embeddings/oleObject19.bin"/><Relationship Id="rId17" Type="http://schemas.openxmlformats.org/officeDocument/2006/relationships/image" Target="../media/image25.wmf"/><Relationship Id="rId25" Type="http://schemas.openxmlformats.org/officeDocument/2006/relationships/image" Target="../media/image29.wmf"/><Relationship Id="rId2" Type="http://schemas.openxmlformats.org/officeDocument/2006/relationships/slideLayout" Target="../slideLayouts/slideLayout12.xml"/><Relationship Id="rId16" Type="http://schemas.openxmlformats.org/officeDocument/2006/relationships/oleObject" Target="../embeddings/oleObject21.bin"/><Relationship Id="rId20" Type="http://schemas.openxmlformats.org/officeDocument/2006/relationships/oleObject" Target="../embeddings/oleObject23.bin"/><Relationship Id="rId1" Type="http://schemas.openxmlformats.org/officeDocument/2006/relationships/vmlDrawing" Target="../drawings/vmlDrawing4.vml"/><Relationship Id="rId6" Type="http://schemas.openxmlformats.org/officeDocument/2006/relationships/oleObject" Target="../embeddings/oleObject16.bin"/><Relationship Id="rId11" Type="http://schemas.openxmlformats.org/officeDocument/2006/relationships/image" Target="../media/image22.wmf"/><Relationship Id="rId24" Type="http://schemas.openxmlformats.org/officeDocument/2006/relationships/oleObject" Target="../embeddings/oleObject25.bin"/><Relationship Id="rId5" Type="http://schemas.openxmlformats.org/officeDocument/2006/relationships/image" Target="../media/image20.wmf"/><Relationship Id="rId15" Type="http://schemas.openxmlformats.org/officeDocument/2006/relationships/image" Target="../media/image24.wmf"/><Relationship Id="rId23" Type="http://schemas.openxmlformats.org/officeDocument/2006/relationships/image" Target="../media/image28.wmf"/><Relationship Id="rId10" Type="http://schemas.openxmlformats.org/officeDocument/2006/relationships/oleObject" Target="../embeddings/oleObject18.bin"/><Relationship Id="rId19" Type="http://schemas.openxmlformats.org/officeDocument/2006/relationships/image" Target="../media/image26.wmf"/><Relationship Id="rId4" Type="http://schemas.openxmlformats.org/officeDocument/2006/relationships/oleObject" Target="../embeddings/oleObject15.bin"/><Relationship Id="rId9" Type="http://schemas.openxmlformats.org/officeDocument/2006/relationships/image" Target="../media/image17.wmf"/><Relationship Id="rId14" Type="http://schemas.openxmlformats.org/officeDocument/2006/relationships/oleObject" Target="../embeddings/oleObject20.bin"/><Relationship Id="rId22" Type="http://schemas.openxmlformats.org/officeDocument/2006/relationships/oleObject" Target="../embeddings/oleObject24.bin"/><Relationship Id="rId27" Type="http://schemas.openxmlformats.org/officeDocument/2006/relationships/image" Target="../media/image30.wmf"/></Relationships>
</file>

<file path=ppt/slides/_rels/slide8.x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oleObject" Target="../embeddings/oleObject32.bin"/><Relationship Id="rId3" Type="http://schemas.openxmlformats.org/officeDocument/2006/relationships/oleObject" Target="../embeddings/oleObject27.bin"/><Relationship Id="rId7" Type="http://schemas.openxmlformats.org/officeDocument/2006/relationships/oleObject" Target="../embeddings/oleObject29.bin"/><Relationship Id="rId12"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33.wmf"/><Relationship Id="rId11" Type="http://schemas.openxmlformats.org/officeDocument/2006/relationships/oleObject" Target="../embeddings/oleObject31.bin"/><Relationship Id="rId5" Type="http://schemas.openxmlformats.org/officeDocument/2006/relationships/oleObject" Target="../embeddings/oleObject28.bin"/><Relationship Id="rId10" Type="http://schemas.openxmlformats.org/officeDocument/2006/relationships/image" Target="../media/image35.wmf"/><Relationship Id="rId4" Type="http://schemas.openxmlformats.org/officeDocument/2006/relationships/image" Target="../media/image32.wmf"/><Relationship Id="rId9" Type="http://schemas.openxmlformats.org/officeDocument/2006/relationships/oleObject" Target="../embeddings/oleObject30.bin"/><Relationship Id="rId14" Type="http://schemas.openxmlformats.org/officeDocument/2006/relationships/image" Target="../media/image37.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781198" y="2471364"/>
            <a:ext cx="11535508" cy="3570208"/>
          </a:xfrm>
          <a:prstGeom prst="rect">
            <a:avLst/>
          </a:prstGeom>
        </p:spPr>
        <p:txBody>
          <a:bodyPr wrap="square">
            <a:spAutoFit/>
          </a:bodyPr>
          <a:lstStyle/>
          <a:p>
            <a:pPr algn="ctr"/>
            <a:endParaRPr lang="it-IT" sz="3600" b="1" dirty="0"/>
          </a:p>
          <a:p>
            <a:pPr algn="ctr"/>
            <a:br>
              <a:rPr lang="it-IT" sz="3600" dirty="0"/>
            </a:br>
            <a:endParaRPr lang="it-IT" sz="3600" dirty="0"/>
          </a:p>
          <a:p>
            <a:pPr algn="ctr"/>
            <a:r>
              <a:rPr lang="it-IT" sz="2800" b="1" dirty="0">
                <a:effectLst/>
                <a:latin typeface="Helvetica" charset="0"/>
              </a:rPr>
              <a:t>Esperto: Andrea Spagni</a:t>
            </a:r>
            <a:endParaRPr lang="it-IT" sz="2800" b="1" dirty="0">
              <a:latin typeface="Helvetica" charset="0"/>
            </a:endParaRPr>
          </a:p>
          <a:p>
            <a:endParaRPr lang="it-IT" dirty="0">
              <a:latin typeface="Helvetica" charset="0"/>
            </a:endParaRPr>
          </a:p>
          <a:p>
            <a:pPr marL="285750" indent="-285750">
              <a:buFont typeface="Arial" panose="020B0604020202020204" pitchFamily="34" charset="0"/>
              <a:buChar char="•"/>
            </a:pPr>
            <a:r>
              <a:rPr lang="it-IT" dirty="0">
                <a:latin typeface="Helvetica" charset="0"/>
              </a:rPr>
              <a:t>Liceo Scientifico «A.F. </a:t>
            </a:r>
            <a:r>
              <a:rPr lang="it-IT" dirty="0" err="1">
                <a:latin typeface="Helvetica" charset="0"/>
              </a:rPr>
              <a:t>Formiggini</a:t>
            </a:r>
            <a:r>
              <a:rPr lang="it-IT" dirty="0">
                <a:latin typeface="Helvetica" charset="0"/>
              </a:rPr>
              <a:t>» Sassuolo (MO)</a:t>
            </a:r>
          </a:p>
          <a:p>
            <a:pPr marL="285750" indent="-285750">
              <a:buFont typeface="Arial" panose="020B0604020202020204" pitchFamily="34" charset="0"/>
              <a:buChar char="•"/>
            </a:pPr>
            <a:r>
              <a:rPr lang="it-IT" dirty="0">
                <a:latin typeface="Helvetica" charset="0"/>
              </a:rPr>
              <a:t>Docente a contratto per il corso di Fisica I nel corso di Laurea in «Ingegneria Meccatronica» presso il D.I.S.M.I dell’Università degli Studi di Modena e Reggio Emilia </a:t>
            </a:r>
          </a:p>
          <a:p>
            <a:pPr marL="285750" indent="-285750">
              <a:buFont typeface="Arial" panose="020B0604020202020204" pitchFamily="34" charset="0"/>
              <a:buChar char="•"/>
            </a:pPr>
            <a:r>
              <a:rPr lang="it-IT" dirty="0">
                <a:effectLst/>
                <a:latin typeface="Helvetica" charset="0"/>
              </a:rPr>
              <a:t>D</a:t>
            </a:r>
            <a:r>
              <a:rPr lang="it-IT" dirty="0">
                <a:latin typeface="Helvetica" charset="0"/>
              </a:rPr>
              <a:t>all’A.A. 2000-2001 fino all’A.A. 2014-2015 (Didattica della Fisica nei corsi S.S.I.S. e T.F.A.) </a:t>
            </a:r>
            <a:endParaRPr lang="it-IT" dirty="0">
              <a:effectLst/>
              <a:latin typeface="Helvetica" charset="0"/>
            </a:endParaRPr>
          </a:p>
        </p:txBody>
      </p:sp>
      <p:pic>
        <p:nvPicPr>
          <p:cNvPr id="2" name="Immagine 1">
            <a:extLst>
              <a:ext uri="{FF2B5EF4-FFF2-40B4-BE49-F238E27FC236}">
                <a16:creationId xmlns:a16="http://schemas.microsoft.com/office/drawing/2014/main" id="{35D98EC2-8F5F-42DE-ACB7-6385858D05B1}"/>
              </a:ext>
            </a:extLst>
          </p:cNvPr>
          <p:cNvPicPr>
            <a:picLocks noChangeAspect="1"/>
          </p:cNvPicPr>
          <p:nvPr/>
        </p:nvPicPr>
        <p:blipFill>
          <a:blip r:embed="rId2"/>
          <a:stretch>
            <a:fillRect/>
          </a:stretch>
        </p:blipFill>
        <p:spPr>
          <a:xfrm>
            <a:off x="2064193" y="0"/>
            <a:ext cx="8969517" cy="3680779"/>
          </a:xfrm>
          <a:prstGeom prst="rect">
            <a:avLst/>
          </a:prstGeom>
        </p:spPr>
      </p:pic>
    </p:spTree>
    <p:extLst>
      <p:ext uri="{BB962C8B-B14F-4D97-AF65-F5344CB8AC3E}">
        <p14:creationId xmlns:p14="http://schemas.microsoft.com/office/powerpoint/2010/main" val="861005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600E666-6DBA-4F67-AFF5-9065A1746D3C}"/>
              </a:ext>
            </a:extLst>
          </p:cNvPr>
          <p:cNvSpPr txBox="1"/>
          <p:nvPr/>
        </p:nvSpPr>
        <p:spPr>
          <a:xfrm>
            <a:off x="650240" y="264160"/>
            <a:ext cx="10871200" cy="523220"/>
          </a:xfrm>
          <a:prstGeom prst="rect">
            <a:avLst/>
          </a:prstGeom>
          <a:noFill/>
        </p:spPr>
        <p:txBody>
          <a:bodyPr wrap="square" rtlCol="0">
            <a:spAutoFit/>
          </a:bodyPr>
          <a:lstStyle/>
          <a:p>
            <a:pPr algn="ctr"/>
            <a:r>
              <a:rPr lang="it-IT" sz="2800" dirty="0"/>
              <a:t>La capitalizzazione composta (1)</a:t>
            </a:r>
          </a:p>
        </p:txBody>
      </p:sp>
      <p:sp>
        <p:nvSpPr>
          <p:cNvPr id="3" name="CasellaDiTesto 2">
            <a:extLst>
              <a:ext uri="{FF2B5EF4-FFF2-40B4-BE49-F238E27FC236}">
                <a16:creationId xmlns:a16="http://schemas.microsoft.com/office/drawing/2014/main" id="{8F97568C-4313-4C31-A996-B612A58849D8}"/>
              </a:ext>
            </a:extLst>
          </p:cNvPr>
          <p:cNvSpPr txBox="1"/>
          <p:nvPr/>
        </p:nvSpPr>
        <p:spPr>
          <a:xfrm>
            <a:off x="579120" y="995680"/>
            <a:ext cx="10942320" cy="3046988"/>
          </a:xfrm>
          <a:prstGeom prst="rect">
            <a:avLst/>
          </a:prstGeom>
          <a:noFill/>
        </p:spPr>
        <p:txBody>
          <a:bodyPr wrap="square" rtlCol="0">
            <a:spAutoFit/>
          </a:bodyPr>
          <a:lstStyle/>
          <a:p>
            <a:pPr algn="just"/>
            <a:r>
              <a:rPr lang="it-IT" sz="2400" dirty="0"/>
              <a:t>Partiamo dal seguente problema: una banca (inesistente)  propone ad un cliente un investimento che frutterà il 100% in un anno ; una seconda banca propone un investimento che frutterà il 50 % ogni sei mesi (ovviamente il guadagno è misurato in relazione al capitale iniziale del periodo di erogazione degli interessi)… Una terza banca propone un investimento che frutterà il 25% ogni trimestre , e cosi via fino ad arrivare ad una banca che ogni corrisponde gli interessi ad un tasso pari al 100/365%. Quale banca scegli? </a:t>
            </a:r>
          </a:p>
          <a:p>
            <a:endParaRPr lang="it-IT" sz="2400" dirty="0"/>
          </a:p>
        </p:txBody>
      </p:sp>
      <p:cxnSp>
        <p:nvCxnSpPr>
          <p:cNvPr id="6" name="Connettore 2 5">
            <a:extLst>
              <a:ext uri="{FF2B5EF4-FFF2-40B4-BE49-F238E27FC236}">
                <a16:creationId xmlns:a16="http://schemas.microsoft.com/office/drawing/2014/main" id="{F3D645B8-52BE-448F-BCF8-3611C4E7CA3E}"/>
              </a:ext>
            </a:extLst>
          </p:cNvPr>
          <p:cNvCxnSpPr/>
          <p:nvPr/>
        </p:nvCxnSpPr>
        <p:spPr>
          <a:xfrm>
            <a:off x="549138" y="4236720"/>
            <a:ext cx="10434320"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 name="Connettore diritto 7">
            <a:extLst>
              <a:ext uri="{FF2B5EF4-FFF2-40B4-BE49-F238E27FC236}">
                <a16:creationId xmlns:a16="http://schemas.microsoft.com/office/drawing/2014/main" id="{AA7CECE8-D807-40F5-A9FE-F4A0B25B36BE}"/>
              </a:ext>
            </a:extLst>
          </p:cNvPr>
          <p:cNvCxnSpPr>
            <a:cxnSpLocks/>
          </p:cNvCxnSpPr>
          <p:nvPr/>
        </p:nvCxnSpPr>
        <p:spPr>
          <a:xfrm>
            <a:off x="873760" y="4146715"/>
            <a:ext cx="0" cy="3261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ttore diritto 9">
            <a:extLst>
              <a:ext uri="{FF2B5EF4-FFF2-40B4-BE49-F238E27FC236}">
                <a16:creationId xmlns:a16="http://schemas.microsoft.com/office/drawing/2014/main" id="{DF933C19-D1A0-41ED-B676-E44888656F6D}"/>
              </a:ext>
            </a:extLst>
          </p:cNvPr>
          <p:cNvCxnSpPr>
            <a:cxnSpLocks/>
          </p:cNvCxnSpPr>
          <p:nvPr/>
        </p:nvCxnSpPr>
        <p:spPr>
          <a:xfrm>
            <a:off x="10414000" y="4073654"/>
            <a:ext cx="0" cy="326132"/>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1" name="Oggetto 10">
            <a:extLst>
              <a:ext uri="{FF2B5EF4-FFF2-40B4-BE49-F238E27FC236}">
                <a16:creationId xmlns:a16="http://schemas.microsoft.com/office/drawing/2014/main" id="{056DD26A-D830-466B-B153-A8E4B22F5DAB}"/>
              </a:ext>
            </a:extLst>
          </p:cNvPr>
          <p:cNvGraphicFramePr>
            <a:graphicFrameLocks noChangeAspect="1"/>
          </p:cNvGraphicFramePr>
          <p:nvPr>
            <p:extLst>
              <p:ext uri="{D42A27DB-BD31-4B8C-83A1-F6EECF244321}">
                <p14:modId xmlns:p14="http://schemas.microsoft.com/office/powerpoint/2010/main" val="2498668738"/>
              </p:ext>
            </p:extLst>
          </p:nvPr>
        </p:nvGraphicFramePr>
        <p:xfrm>
          <a:off x="644730" y="3864712"/>
          <a:ext cx="572634" cy="320675"/>
        </p:xfrm>
        <a:graphic>
          <a:graphicData uri="http://schemas.openxmlformats.org/presentationml/2006/ole">
            <mc:AlternateContent xmlns:mc="http://schemas.openxmlformats.org/markup-compatibility/2006">
              <mc:Choice xmlns:v="urn:schemas-microsoft-com:vml" Requires="v">
                <p:oleObj spid="_x0000_s25763" name="Equation" r:id="rId3" imgW="317160" imgH="177480" progId="Equation.DSMT4">
                  <p:embed/>
                </p:oleObj>
              </mc:Choice>
              <mc:Fallback>
                <p:oleObj name="Equation" r:id="rId3" imgW="317160" imgH="177480" progId="Equation.DSMT4">
                  <p:embed/>
                  <p:pic>
                    <p:nvPicPr>
                      <p:cNvPr id="0" name=""/>
                      <p:cNvPicPr/>
                      <p:nvPr/>
                    </p:nvPicPr>
                    <p:blipFill>
                      <a:blip r:embed="rId4"/>
                      <a:stretch>
                        <a:fillRect/>
                      </a:stretch>
                    </p:blipFill>
                    <p:spPr>
                      <a:xfrm>
                        <a:off x="644730" y="3864712"/>
                        <a:ext cx="572634" cy="320675"/>
                      </a:xfrm>
                      <a:prstGeom prst="rect">
                        <a:avLst/>
                      </a:prstGeom>
                    </p:spPr>
                  </p:pic>
                </p:oleObj>
              </mc:Fallback>
            </mc:AlternateContent>
          </a:graphicData>
        </a:graphic>
      </p:graphicFrame>
      <p:graphicFrame>
        <p:nvGraphicFramePr>
          <p:cNvPr id="12" name="Oggetto 11">
            <a:extLst>
              <a:ext uri="{FF2B5EF4-FFF2-40B4-BE49-F238E27FC236}">
                <a16:creationId xmlns:a16="http://schemas.microsoft.com/office/drawing/2014/main" id="{7F63CC0C-C086-4932-BDBD-6175E94BA2DE}"/>
              </a:ext>
            </a:extLst>
          </p:cNvPr>
          <p:cNvGraphicFramePr>
            <a:graphicFrameLocks noChangeAspect="1"/>
          </p:cNvGraphicFramePr>
          <p:nvPr>
            <p:extLst>
              <p:ext uri="{D42A27DB-BD31-4B8C-83A1-F6EECF244321}">
                <p14:modId xmlns:p14="http://schemas.microsoft.com/office/powerpoint/2010/main" val="2917151131"/>
              </p:ext>
            </p:extLst>
          </p:nvPr>
        </p:nvGraphicFramePr>
        <p:xfrm>
          <a:off x="9679784" y="3658282"/>
          <a:ext cx="1214437" cy="320675"/>
        </p:xfrm>
        <a:graphic>
          <a:graphicData uri="http://schemas.openxmlformats.org/presentationml/2006/ole">
            <mc:AlternateContent xmlns:mc="http://schemas.openxmlformats.org/markup-compatibility/2006">
              <mc:Choice xmlns:v="urn:schemas-microsoft-com:vml" Requires="v">
                <p:oleObj spid="_x0000_s25764" name="Equation" r:id="rId5" imgW="672840" imgH="177480" progId="Equation.DSMT4">
                  <p:embed/>
                </p:oleObj>
              </mc:Choice>
              <mc:Fallback>
                <p:oleObj name="Equation" r:id="rId5" imgW="672840" imgH="177480" progId="Equation.DSMT4">
                  <p:embed/>
                  <p:pic>
                    <p:nvPicPr>
                      <p:cNvPr id="11" name="Oggetto 10">
                        <a:extLst>
                          <a:ext uri="{FF2B5EF4-FFF2-40B4-BE49-F238E27FC236}">
                            <a16:creationId xmlns:a16="http://schemas.microsoft.com/office/drawing/2014/main" id="{056DD26A-D830-466B-B153-A8E4B22F5DAB}"/>
                          </a:ext>
                        </a:extLst>
                      </p:cNvPr>
                      <p:cNvPicPr/>
                      <p:nvPr/>
                    </p:nvPicPr>
                    <p:blipFill>
                      <a:blip r:embed="rId6"/>
                      <a:stretch>
                        <a:fillRect/>
                      </a:stretch>
                    </p:blipFill>
                    <p:spPr>
                      <a:xfrm>
                        <a:off x="9679784" y="3658282"/>
                        <a:ext cx="1214437" cy="320675"/>
                      </a:xfrm>
                      <a:prstGeom prst="rect">
                        <a:avLst/>
                      </a:prstGeom>
                    </p:spPr>
                  </p:pic>
                </p:oleObj>
              </mc:Fallback>
            </mc:AlternateContent>
          </a:graphicData>
        </a:graphic>
      </p:graphicFrame>
      <p:graphicFrame>
        <p:nvGraphicFramePr>
          <p:cNvPr id="13" name="Oggetto 12">
            <a:extLst>
              <a:ext uri="{FF2B5EF4-FFF2-40B4-BE49-F238E27FC236}">
                <a16:creationId xmlns:a16="http://schemas.microsoft.com/office/drawing/2014/main" id="{39273227-1A36-4764-AD89-88E7D4AD2CD0}"/>
              </a:ext>
            </a:extLst>
          </p:cNvPr>
          <p:cNvGraphicFramePr>
            <a:graphicFrameLocks noChangeAspect="1"/>
          </p:cNvGraphicFramePr>
          <p:nvPr>
            <p:extLst>
              <p:ext uri="{D42A27DB-BD31-4B8C-83A1-F6EECF244321}">
                <p14:modId xmlns:p14="http://schemas.microsoft.com/office/powerpoint/2010/main" val="2454432748"/>
              </p:ext>
            </p:extLst>
          </p:nvPr>
        </p:nvGraphicFramePr>
        <p:xfrm>
          <a:off x="847794" y="4399786"/>
          <a:ext cx="379730" cy="455676"/>
        </p:xfrm>
        <a:graphic>
          <a:graphicData uri="http://schemas.openxmlformats.org/presentationml/2006/ole">
            <mc:AlternateContent xmlns:mc="http://schemas.openxmlformats.org/markup-compatibility/2006">
              <mc:Choice xmlns:v="urn:schemas-microsoft-com:vml" Requires="v">
                <p:oleObj spid="_x0000_s25765" name="Equation" r:id="rId7" imgW="190440" imgH="228600" progId="Equation.DSMT4">
                  <p:embed/>
                </p:oleObj>
              </mc:Choice>
              <mc:Fallback>
                <p:oleObj name="Equation" r:id="rId7" imgW="190440" imgH="228600" progId="Equation.DSMT4">
                  <p:embed/>
                  <p:pic>
                    <p:nvPicPr>
                      <p:cNvPr id="0" name=""/>
                      <p:cNvPicPr/>
                      <p:nvPr/>
                    </p:nvPicPr>
                    <p:blipFill>
                      <a:blip r:embed="rId8"/>
                      <a:stretch>
                        <a:fillRect/>
                      </a:stretch>
                    </p:blipFill>
                    <p:spPr>
                      <a:xfrm>
                        <a:off x="847794" y="4399786"/>
                        <a:ext cx="379730" cy="455676"/>
                      </a:xfrm>
                      <a:prstGeom prst="rect">
                        <a:avLst/>
                      </a:prstGeom>
                    </p:spPr>
                  </p:pic>
                </p:oleObj>
              </mc:Fallback>
            </mc:AlternateContent>
          </a:graphicData>
        </a:graphic>
      </p:graphicFrame>
      <p:graphicFrame>
        <p:nvGraphicFramePr>
          <p:cNvPr id="14" name="Oggetto 13">
            <a:extLst>
              <a:ext uri="{FF2B5EF4-FFF2-40B4-BE49-F238E27FC236}">
                <a16:creationId xmlns:a16="http://schemas.microsoft.com/office/drawing/2014/main" id="{8BB86E38-CDF0-4EF2-A51F-FC6A52FC3A5E}"/>
              </a:ext>
            </a:extLst>
          </p:cNvPr>
          <p:cNvGraphicFramePr>
            <a:graphicFrameLocks noChangeAspect="1"/>
          </p:cNvGraphicFramePr>
          <p:nvPr>
            <p:extLst>
              <p:ext uri="{D42A27DB-BD31-4B8C-83A1-F6EECF244321}">
                <p14:modId xmlns:p14="http://schemas.microsoft.com/office/powerpoint/2010/main" val="1546485915"/>
              </p:ext>
            </p:extLst>
          </p:nvPr>
        </p:nvGraphicFramePr>
        <p:xfrm>
          <a:off x="9123363" y="4425950"/>
          <a:ext cx="2389187" cy="327025"/>
        </p:xfrm>
        <a:graphic>
          <a:graphicData uri="http://schemas.openxmlformats.org/presentationml/2006/ole">
            <mc:AlternateContent xmlns:mc="http://schemas.openxmlformats.org/markup-compatibility/2006">
              <mc:Choice xmlns:v="urn:schemas-microsoft-com:vml" Requires="v">
                <p:oleObj spid="_x0000_s25766" name="Equation" r:id="rId9" imgW="1676160" imgH="228600" progId="Equation.DSMT4">
                  <p:embed/>
                </p:oleObj>
              </mc:Choice>
              <mc:Fallback>
                <p:oleObj name="Equation" r:id="rId9" imgW="1676160" imgH="228600" progId="Equation.DSMT4">
                  <p:embed/>
                  <p:pic>
                    <p:nvPicPr>
                      <p:cNvPr id="13" name="Oggetto 12">
                        <a:extLst>
                          <a:ext uri="{FF2B5EF4-FFF2-40B4-BE49-F238E27FC236}">
                            <a16:creationId xmlns:a16="http://schemas.microsoft.com/office/drawing/2014/main" id="{39273227-1A36-4764-AD89-88E7D4AD2CD0}"/>
                          </a:ext>
                        </a:extLst>
                      </p:cNvPr>
                      <p:cNvPicPr/>
                      <p:nvPr/>
                    </p:nvPicPr>
                    <p:blipFill>
                      <a:blip r:embed="rId10"/>
                      <a:stretch>
                        <a:fillRect/>
                      </a:stretch>
                    </p:blipFill>
                    <p:spPr>
                      <a:xfrm>
                        <a:off x="9123363" y="4425950"/>
                        <a:ext cx="2389187" cy="327025"/>
                      </a:xfrm>
                      <a:prstGeom prst="rect">
                        <a:avLst/>
                      </a:prstGeom>
                    </p:spPr>
                  </p:pic>
                </p:oleObj>
              </mc:Fallback>
            </mc:AlternateContent>
          </a:graphicData>
        </a:graphic>
      </p:graphicFrame>
      <p:cxnSp>
        <p:nvCxnSpPr>
          <p:cNvPr id="17" name="Connettore diritto 16">
            <a:extLst>
              <a:ext uri="{FF2B5EF4-FFF2-40B4-BE49-F238E27FC236}">
                <a16:creationId xmlns:a16="http://schemas.microsoft.com/office/drawing/2014/main" id="{AFEDAF48-3236-480E-8C49-2AAC9EDFBC08}"/>
              </a:ext>
            </a:extLst>
          </p:cNvPr>
          <p:cNvCxnSpPr>
            <a:cxnSpLocks/>
          </p:cNvCxnSpPr>
          <p:nvPr/>
        </p:nvCxnSpPr>
        <p:spPr>
          <a:xfrm>
            <a:off x="873760" y="5217118"/>
            <a:ext cx="0" cy="3261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ttore diritto 17">
            <a:extLst>
              <a:ext uri="{FF2B5EF4-FFF2-40B4-BE49-F238E27FC236}">
                <a16:creationId xmlns:a16="http://schemas.microsoft.com/office/drawing/2014/main" id="{D03D3545-73FA-4099-818F-F951539A9C99}"/>
              </a:ext>
            </a:extLst>
          </p:cNvPr>
          <p:cNvCxnSpPr>
            <a:cxnSpLocks/>
          </p:cNvCxnSpPr>
          <p:nvPr/>
        </p:nvCxnSpPr>
        <p:spPr>
          <a:xfrm>
            <a:off x="10414000" y="5238813"/>
            <a:ext cx="0" cy="3261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ttore diritto 18">
            <a:extLst>
              <a:ext uri="{FF2B5EF4-FFF2-40B4-BE49-F238E27FC236}">
                <a16:creationId xmlns:a16="http://schemas.microsoft.com/office/drawing/2014/main" id="{C2BD1B90-3421-4A12-9EFD-FFF50464A136}"/>
              </a:ext>
            </a:extLst>
          </p:cNvPr>
          <p:cNvCxnSpPr>
            <a:cxnSpLocks/>
          </p:cNvCxnSpPr>
          <p:nvPr/>
        </p:nvCxnSpPr>
        <p:spPr>
          <a:xfrm>
            <a:off x="5766298" y="5266585"/>
            <a:ext cx="0" cy="3261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ttore 2 20">
            <a:extLst>
              <a:ext uri="{FF2B5EF4-FFF2-40B4-BE49-F238E27FC236}">
                <a16:creationId xmlns:a16="http://schemas.microsoft.com/office/drawing/2014/main" id="{B443D2AB-8E6F-4C77-AC57-C21F2B16F2FF}"/>
              </a:ext>
            </a:extLst>
          </p:cNvPr>
          <p:cNvCxnSpPr/>
          <p:nvPr/>
        </p:nvCxnSpPr>
        <p:spPr>
          <a:xfrm>
            <a:off x="579120" y="5414848"/>
            <a:ext cx="10434320"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aphicFrame>
        <p:nvGraphicFramePr>
          <p:cNvPr id="23" name="Oggetto 22">
            <a:extLst>
              <a:ext uri="{FF2B5EF4-FFF2-40B4-BE49-F238E27FC236}">
                <a16:creationId xmlns:a16="http://schemas.microsoft.com/office/drawing/2014/main" id="{82FDC38B-C972-4A9A-9156-D777B5D28F27}"/>
              </a:ext>
            </a:extLst>
          </p:cNvPr>
          <p:cNvGraphicFramePr>
            <a:graphicFrameLocks noChangeAspect="1"/>
          </p:cNvGraphicFramePr>
          <p:nvPr>
            <p:extLst>
              <p:ext uri="{D42A27DB-BD31-4B8C-83A1-F6EECF244321}">
                <p14:modId xmlns:p14="http://schemas.microsoft.com/office/powerpoint/2010/main" val="3933780941"/>
              </p:ext>
            </p:extLst>
          </p:nvPr>
        </p:nvGraphicFramePr>
        <p:xfrm>
          <a:off x="8597741" y="4945910"/>
          <a:ext cx="1214437" cy="320675"/>
        </p:xfrm>
        <a:graphic>
          <a:graphicData uri="http://schemas.openxmlformats.org/presentationml/2006/ole">
            <mc:AlternateContent xmlns:mc="http://schemas.openxmlformats.org/markup-compatibility/2006">
              <mc:Choice xmlns:v="urn:schemas-microsoft-com:vml" Requires="v">
                <p:oleObj spid="_x0000_s25767" name="Equation" r:id="rId11" imgW="672840" imgH="177480" progId="Equation.DSMT4">
                  <p:embed/>
                </p:oleObj>
              </mc:Choice>
              <mc:Fallback>
                <p:oleObj name="Equation" r:id="rId11" imgW="672840" imgH="177480" progId="Equation.DSMT4">
                  <p:embed/>
                  <p:pic>
                    <p:nvPicPr>
                      <p:cNvPr id="12" name="Oggetto 11">
                        <a:extLst>
                          <a:ext uri="{FF2B5EF4-FFF2-40B4-BE49-F238E27FC236}">
                            <a16:creationId xmlns:a16="http://schemas.microsoft.com/office/drawing/2014/main" id="{7F63CC0C-C086-4932-BDBD-6175E94BA2DE}"/>
                          </a:ext>
                        </a:extLst>
                      </p:cNvPr>
                      <p:cNvPicPr/>
                      <p:nvPr/>
                    </p:nvPicPr>
                    <p:blipFill>
                      <a:blip r:embed="rId6"/>
                      <a:stretch>
                        <a:fillRect/>
                      </a:stretch>
                    </p:blipFill>
                    <p:spPr>
                      <a:xfrm>
                        <a:off x="8597741" y="4945910"/>
                        <a:ext cx="1214437" cy="320675"/>
                      </a:xfrm>
                      <a:prstGeom prst="rect">
                        <a:avLst/>
                      </a:prstGeom>
                    </p:spPr>
                  </p:pic>
                </p:oleObj>
              </mc:Fallback>
            </mc:AlternateContent>
          </a:graphicData>
        </a:graphic>
      </p:graphicFrame>
      <p:graphicFrame>
        <p:nvGraphicFramePr>
          <p:cNvPr id="26" name="Oggetto 25">
            <a:extLst>
              <a:ext uri="{FF2B5EF4-FFF2-40B4-BE49-F238E27FC236}">
                <a16:creationId xmlns:a16="http://schemas.microsoft.com/office/drawing/2014/main" id="{C4919D9A-E24B-410D-9857-A7BD5DDDF8F7}"/>
              </a:ext>
            </a:extLst>
          </p:cNvPr>
          <p:cNvGraphicFramePr>
            <a:graphicFrameLocks noChangeAspect="1"/>
          </p:cNvGraphicFramePr>
          <p:nvPr>
            <p:extLst>
              <p:ext uri="{D42A27DB-BD31-4B8C-83A1-F6EECF244321}">
                <p14:modId xmlns:p14="http://schemas.microsoft.com/office/powerpoint/2010/main" val="2048914607"/>
              </p:ext>
            </p:extLst>
          </p:nvPr>
        </p:nvGraphicFramePr>
        <p:xfrm>
          <a:off x="5281295" y="4874192"/>
          <a:ext cx="1100138" cy="320675"/>
        </p:xfrm>
        <a:graphic>
          <a:graphicData uri="http://schemas.openxmlformats.org/presentationml/2006/ole">
            <mc:AlternateContent xmlns:mc="http://schemas.openxmlformats.org/markup-compatibility/2006">
              <mc:Choice xmlns:v="urn:schemas-microsoft-com:vml" Requires="v">
                <p:oleObj spid="_x0000_s25768" name="Equation" r:id="rId12" imgW="609480" imgH="177480" progId="Equation.DSMT4">
                  <p:embed/>
                </p:oleObj>
              </mc:Choice>
              <mc:Fallback>
                <p:oleObj name="Equation" r:id="rId12" imgW="609480" imgH="177480" progId="Equation.DSMT4">
                  <p:embed/>
                  <p:pic>
                    <p:nvPicPr>
                      <p:cNvPr id="23" name="Oggetto 22">
                        <a:extLst>
                          <a:ext uri="{FF2B5EF4-FFF2-40B4-BE49-F238E27FC236}">
                            <a16:creationId xmlns:a16="http://schemas.microsoft.com/office/drawing/2014/main" id="{82FDC38B-C972-4A9A-9156-D777B5D28F27}"/>
                          </a:ext>
                        </a:extLst>
                      </p:cNvPr>
                      <p:cNvPicPr/>
                      <p:nvPr/>
                    </p:nvPicPr>
                    <p:blipFill>
                      <a:blip r:embed="rId13"/>
                      <a:stretch>
                        <a:fillRect/>
                      </a:stretch>
                    </p:blipFill>
                    <p:spPr>
                      <a:xfrm>
                        <a:off x="5281295" y="4874192"/>
                        <a:ext cx="1100138" cy="320675"/>
                      </a:xfrm>
                      <a:prstGeom prst="rect">
                        <a:avLst/>
                      </a:prstGeom>
                    </p:spPr>
                  </p:pic>
                </p:oleObj>
              </mc:Fallback>
            </mc:AlternateContent>
          </a:graphicData>
        </a:graphic>
      </p:graphicFrame>
      <p:graphicFrame>
        <p:nvGraphicFramePr>
          <p:cNvPr id="28" name="Oggetto 27">
            <a:extLst>
              <a:ext uri="{FF2B5EF4-FFF2-40B4-BE49-F238E27FC236}">
                <a16:creationId xmlns:a16="http://schemas.microsoft.com/office/drawing/2014/main" id="{A43C7D3E-84D1-4065-8CDC-41DFBE7A560A}"/>
              </a:ext>
            </a:extLst>
          </p:cNvPr>
          <p:cNvGraphicFramePr>
            <a:graphicFrameLocks noChangeAspect="1"/>
          </p:cNvGraphicFramePr>
          <p:nvPr>
            <p:extLst>
              <p:ext uri="{D42A27DB-BD31-4B8C-83A1-F6EECF244321}">
                <p14:modId xmlns:p14="http://schemas.microsoft.com/office/powerpoint/2010/main" val="1976554125"/>
              </p:ext>
            </p:extLst>
          </p:nvPr>
        </p:nvGraphicFramePr>
        <p:xfrm>
          <a:off x="4419600" y="5564945"/>
          <a:ext cx="2316480" cy="364490"/>
        </p:xfrm>
        <a:graphic>
          <a:graphicData uri="http://schemas.openxmlformats.org/presentationml/2006/ole">
            <mc:AlternateContent xmlns:mc="http://schemas.openxmlformats.org/markup-compatibility/2006">
              <mc:Choice xmlns:v="urn:schemas-microsoft-com:vml" Requires="v">
                <p:oleObj spid="_x0000_s25769" name="Equation" r:id="rId14" imgW="1447560" imgH="228600" progId="Equation.DSMT4">
                  <p:embed/>
                </p:oleObj>
              </mc:Choice>
              <mc:Fallback>
                <p:oleObj name="Equation" r:id="rId14" imgW="1447560" imgH="228600" progId="Equation.DSMT4">
                  <p:embed/>
                  <p:pic>
                    <p:nvPicPr>
                      <p:cNvPr id="27" name="Oggetto 26">
                        <a:extLst>
                          <a:ext uri="{FF2B5EF4-FFF2-40B4-BE49-F238E27FC236}">
                            <a16:creationId xmlns:a16="http://schemas.microsoft.com/office/drawing/2014/main" id="{2F888234-F0EF-4653-83C3-3756AC97A04C}"/>
                          </a:ext>
                        </a:extLst>
                      </p:cNvPr>
                      <p:cNvPicPr/>
                      <p:nvPr/>
                    </p:nvPicPr>
                    <p:blipFill>
                      <a:blip r:embed="rId15"/>
                      <a:stretch>
                        <a:fillRect/>
                      </a:stretch>
                    </p:blipFill>
                    <p:spPr>
                      <a:xfrm>
                        <a:off x="4419600" y="5564945"/>
                        <a:ext cx="2316480" cy="364490"/>
                      </a:xfrm>
                      <a:prstGeom prst="rect">
                        <a:avLst/>
                      </a:prstGeom>
                    </p:spPr>
                  </p:pic>
                </p:oleObj>
              </mc:Fallback>
            </mc:AlternateContent>
          </a:graphicData>
        </a:graphic>
      </p:graphicFrame>
      <p:graphicFrame>
        <p:nvGraphicFramePr>
          <p:cNvPr id="29" name="Oggetto 28">
            <a:extLst>
              <a:ext uri="{FF2B5EF4-FFF2-40B4-BE49-F238E27FC236}">
                <a16:creationId xmlns:a16="http://schemas.microsoft.com/office/drawing/2014/main" id="{3842ABA2-417C-4FAE-9EEE-052ADC6528C0}"/>
              </a:ext>
            </a:extLst>
          </p:cNvPr>
          <p:cNvGraphicFramePr>
            <a:graphicFrameLocks noChangeAspect="1"/>
          </p:cNvGraphicFramePr>
          <p:nvPr>
            <p:extLst>
              <p:ext uri="{D42A27DB-BD31-4B8C-83A1-F6EECF244321}">
                <p14:modId xmlns:p14="http://schemas.microsoft.com/office/powerpoint/2010/main" val="4068889763"/>
              </p:ext>
            </p:extLst>
          </p:nvPr>
        </p:nvGraphicFramePr>
        <p:xfrm>
          <a:off x="8151495" y="5526380"/>
          <a:ext cx="4040505" cy="413605"/>
        </p:xfrm>
        <a:graphic>
          <a:graphicData uri="http://schemas.openxmlformats.org/presentationml/2006/ole">
            <mc:AlternateContent xmlns:mc="http://schemas.openxmlformats.org/markup-compatibility/2006">
              <mc:Choice xmlns:v="urn:schemas-microsoft-com:vml" Requires="v">
                <p:oleObj spid="_x0000_s25770" name="Equation" r:id="rId16" imgW="2349360" imgH="241200" progId="Equation.DSMT4">
                  <p:embed/>
                </p:oleObj>
              </mc:Choice>
              <mc:Fallback>
                <p:oleObj name="Equation" r:id="rId16" imgW="2349360" imgH="241200" progId="Equation.DSMT4">
                  <p:embed/>
                  <p:pic>
                    <p:nvPicPr>
                      <p:cNvPr id="28" name="Oggetto 27">
                        <a:extLst>
                          <a:ext uri="{FF2B5EF4-FFF2-40B4-BE49-F238E27FC236}">
                            <a16:creationId xmlns:a16="http://schemas.microsoft.com/office/drawing/2014/main" id="{A43C7D3E-84D1-4065-8CDC-41DFBE7A560A}"/>
                          </a:ext>
                        </a:extLst>
                      </p:cNvPr>
                      <p:cNvPicPr/>
                      <p:nvPr/>
                    </p:nvPicPr>
                    <p:blipFill>
                      <a:blip r:embed="rId17"/>
                      <a:stretch>
                        <a:fillRect/>
                      </a:stretch>
                    </p:blipFill>
                    <p:spPr>
                      <a:xfrm>
                        <a:off x="8151495" y="5526380"/>
                        <a:ext cx="4040505" cy="413605"/>
                      </a:xfrm>
                      <a:prstGeom prst="rect">
                        <a:avLst/>
                      </a:prstGeom>
                    </p:spPr>
                  </p:pic>
                </p:oleObj>
              </mc:Fallback>
            </mc:AlternateContent>
          </a:graphicData>
        </a:graphic>
      </p:graphicFrame>
      <p:grpSp>
        <p:nvGrpSpPr>
          <p:cNvPr id="40" name="Gruppo 39">
            <a:extLst>
              <a:ext uri="{FF2B5EF4-FFF2-40B4-BE49-F238E27FC236}">
                <a16:creationId xmlns:a16="http://schemas.microsoft.com/office/drawing/2014/main" id="{ADCFF4E3-8209-4F13-B1A3-C464064CD951}"/>
              </a:ext>
            </a:extLst>
          </p:cNvPr>
          <p:cNvGrpSpPr/>
          <p:nvPr/>
        </p:nvGrpSpPr>
        <p:grpSpPr>
          <a:xfrm>
            <a:off x="614204" y="4921827"/>
            <a:ext cx="603657" cy="2020205"/>
            <a:chOff x="614204" y="4921827"/>
            <a:chExt cx="603657" cy="2020205"/>
          </a:xfrm>
        </p:grpSpPr>
        <p:graphicFrame>
          <p:nvGraphicFramePr>
            <p:cNvPr id="32" name="Oggetto 31">
              <a:extLst>
                <a:ext uri="{FF2B5EF4-FFF2-40B4-BE49-F238E27FC236}">
                  <a16:creationId xmlns:a16="http://schemas.microsoft.com/office/drawing/2014/main" id="{526E563D-086D-4D87-87C7-EC35553718E4}"/>
                </a:ext>
              </a:extLst>
            </p:cNvPr>
            <p:cNvGraphicFramePr>
              <a:graphicFrameLocks noChangeAspect="1"/>
            </p:cNvGraphicFramePr>
            <p:nvPr>
              <p:extLst>
                <p:ext uri="{D42A27DB-BD31-4B8C-83A1-F6EECF244321}">
                  <p14:modId xmlns:p14="http://schemas.microsoft.com/office/powerpoint/2010/main" val="611905050"/>
                </p:ext>
              </p:extLst>
            </p:nvPr>
          </p:nvGraphicFramePr>
          <p:xfrm>
            <a:off x="645227" y="4921827"/>
            <a:ext cx="572634" cy="320675"/>
          </p:xfrm>
          <a:graphic>
            <a:graphicData uri="http://schemas.openxmlformats.org/presentationml/2006/ole">
              <mc:AlternateContent xmlns:mc="http://schemas.openxmlformats.org/markup-compatibility/2006">
                <mc:Choice xmlns:v="urn:schemas-microsoft-com:vml" Requires="v">
                  <p:oleObj spid="_x0000_s25771" name="Equation" r:id="rId18" imgW="317160" imgH="177480" progId="Equation.DSMT4">
                    <p:embed/>
                  </p:oleObj>
                </mc:Choice>
                <mc:Fallback>
                  <p:oleObj name="Equation" r:id="rId18" imgW="317160" imgH="177480" progId="Equation.DSMT4">
                    <p:embed/>
                    <p:pic>
                      <p:nvPicPr>
                        <p:cNvPr id="11" name="Oggetto 10">
                          <a:extLst>
                            <a:ext uri="{FF2B5EF4-FFF2-40B4-BE49-F238E27FC236}">
                              <a16:creationId xmlns:a16="http://schemas.microsoft.com/office/drawing/2014/main" id="{056DD26A-D830-466B-B153-A8E4B22F5DAB}"/>
                            </a:ext>
                          </a:extLst>
                        </p:cNvPr>
                        <p:cNvPicPr/>
                        <p:nvPr/>
                      </p:nvPicPr>
                      <p:blipFill>
                        <a:blip r:embed="rId4"/>
                        <a:stretch>
                          <a:fillRect/>
                        </a:stretch>
                      </p:blipFill>
                      <p:spPr>
                        <a:xfrm>
                          <a:off x="645227" y="4921827"/>
                          <a:ext cx="572634" cy="320675"/>
                        </a:xfrm>
                        <a:prstGeom prst="rect">
                          <a:avLst/>
                        </a:prstGeom>
                      </p:spPr>
                    </p:pic>
                  </p:oleObj>
                </mc:Fallback>
              </mc:AlternateContent>
            </a:graphicData>
          </a:graphic>
        </p:graphicFrame>
        <p:graphicFrame>
          <p:nvGraphicFramePr>
            <p:cNvPr id="33" name="Oggetto 32">
              <a:extLst>
                <a:ext uri="{FF2B5EF4-FFF2-40B4-BE49-F238E27FC236}">
                  <a16:creationId xmlns:a16="http://schemas.microsoft.com/office/drawing/2014/main" id="{CA24AF54-332B-49B7-8512-244E2D05EC90}"/>
                </a:ext>
              </a:extLst>
            </p:cNvPr>
            <p:cNvGraphicFramePr>
              <a:graphicFrameLocks noChangeAspect="1"/>
            </p:cNvGraphicFramePr>
            <p:nvPr>
              <p:extLst>
                <p:ext uri="{D42A27DB-BD31-4B8C-83A1-F6EECF244321}">
                  <p14:modId xmlns:p14="http://schemas.microsoft.com/office/powerpoint/2010/main" val="749263873"/>
                </p:ext>
              </p:extLst>
            </p:nvPr>
          </p:nvGraphicFramePr>
          <p:xfrm>
            <a:off x="712968" y="5537793"/>
            <a:ext cx="379730" cy="455676"/>
          </p:xfrm>
          <a:graphic>
            <a:graphicData uri="http://schemas.openxmlformats.org/presentationml/2006/ole">
              <mc:AlternateContent xmlns:mc="http://schemas.openxmlformats.org/markup-compatibility/2006">
                <mc:Choice xmlns:v="urn:schemas-microsoft-com:vml" Requires="v">
                  <p:oleObj spid="_x0000_s25772" name="Equation" r:id="rId19" imgW="190440" imgH="228600" progId="Equation.DSMT4">
                    <p:embed/>
                  </p:oleObj>
                </mc:Choice>
                <mc:Fallback>
                  <p:oleObj name="Equation" r:id="rId19" imgW="190440" imgH="228600" progId="Equation.DSMT4">
                    <p:embed/>
                    <p:pic>
                      <p:nvPicPr>
                        <p:cNvPr id="27" name="Oggetto 26">
                          <a:extLst>
                            <a:ext uri="{FF2B5EF4-FFF2-40B4-BE49-F238E27FC236}">
                              <a16:creationId xmlns:a16="http://schemas.microsoft.com/office/drawing/2014/main" id="{2F888234-F0EF-4653-83C3-3756AC97A04C}"/>
                            </a:ext>
                          </a:extLst>
                        </p:cNvPr>
                        <p:cNvPicPr/>
                        <p:nvPr/>
                      </p:nvPicPr>
                      <p:blipFill>
                        <a:blip r:embed="rId8"/>
                        <a:stretch>
                          <a:fillRect/>
                        </a:stretch>
                      </p:blipFill>
                      <p:spPr>
                        <a:xfrm>
                          <a:off x="712968" y="5537793"/>
                          <a:ext cx="379730" cy="455676"/>
                        </a:xfrm>
                        <a:prstGeom prst="rect">
                          <a:avLst/>
                        </a:prstGeom>
                      </p:spPr>
                    </p:pic>
                  </p:oleObj>
                </mc:Fallback>
              </mc:AlternateContent>
            </a:graphicData>
          </a:graphic>
        </p:graphicFrame>
        <p:graphicFrame>
          <p:nvGraphicFramePr>
            <p:cNvPr id="41" name="Oggetto 40">
              <a:extLst>
                <a:ext uri="{FF2B5EF4-FFF2-40B4-BE49-F238E27FC236}">
                  <a16:creationId xmlns:a16="http://schemas.microsoft.com/office/drawing/2014/main" id="{240E76C7-5F52-418B-9A14-EA9CD8CD7E97}"/>
                </a:ext>
              </a:extLst>
            </p:cNvPr>
            <p:cNvGraphicFramePr>
              <a:graphicFrameLocks noChangeAspect="1"/>
            </p:cNvGraphicFramePr>
            <p:nvPr>
              <p:extLst>
                <p:ext uri="{D42A27DB-BD31-4B8C-83A1-F6EECF244321}">
                  <p14:modId xmlns:p14="http://schemas.microsoft.com/office/powerpoint/2010/main" val="611905050"/>
                </p:ext>
              </p:extLst>
            </p:nvPr>
          </p:nvGraphicFramePr>
          <p:xfrm>
            <a:off x="614204" y="6097514"/>
            <a:ext cx="572634" cy="320675"/>
          </p:xfrm>
          <a:graphic>
            <a:graphicData uri="http://schemas.openxmlformats.org/presentationml/2006/ole">
              <mc:AlternateContent xmlns:mc="http://schemas.openxmlformats.org/markup-compatibility/2006">
                <mc:Choice xmlns:v="urn:schemas-microsoft-com:vml" Requires="v">
                  <p:oleObj spid="_x0000_s25773" name="Equation" r:id="rId20" imgW="317160" imgH="177480" progId="Equation.DSMT4">
                    <p:embed/>
                  </p:oleObj>
                </mc:Choice>
                <mc:Fallback>
                  <p:oleObj name="Equation" r:id="rId20" imgW="317160" imgH="177480" progId="Equation.DSMT4">
                    <p:embed/>
                    <p:pic>
                      <p:nvPicPr>
                        <p:cNvPr id="32" name="Oggetto 31">
                          <a:extLst>
                            <a:ext uri="{FF2B5EF4-FFF2-40B4-BE49-F238E27FC236}">
                              <a16:creationId xmlns:a16="http://schemas.microsoft.com/office/drawing/2014/main" id="{526E563D-086D-4D87-87C7-EC35553718E4}"/>
                            </a:ext>
                          </a:extLst>
                        </p:cNvPr>
                        <p:cNvPicPr/>
                        <p:nvPr/>
                      </p:nvPicPr>
                      <p:blipFill>
                        <a:blip r:embed="rId4"/>
                        <a:stretch>
                          <a:fillRect/>
                        </a:stretch>
                      </p:blipFill>
                      <p:spPr>
                        <a:xfrm>
                          <a:off x="614204" y="6097514"/>
                          <a:ext cx="572634" cy="320675"/>
                        </a:xfrm>
                        <a:prstGeom prst="rect">
                          <a:avLst/>
                        </a:prstGeom>
                      </p:spPr>
                    </p:pic>
                  </p:oleObj>
                </mc:Fallback>
              </mc:AlternateContent>
            </a:graphicData>
          </a:graphic>
        </p:graphicFrame>
        <p:graphicFrame>
          <p:nvGraphicFramePr>
            <p:cNvPr id="42" name="Oggetto 41">
              <a:extLst>
                <a:ext uri="{FF2B5EF4-FFF2-40B4-BE49-F238E27FC236}">
                  <a16:creationId xmlns:a16="http://schemas.microsoft.com/office/drawing/2014/main" id="{F95BB0CF-8F7E-45C3-AAC9-ABE075B9C1C7}"/>
                </a:ext>
              </a:extLst>
            </p:cNvPr>
            <p:cNvGraphicFramePr>
              <a:graphicFrameLocks noChangeAspect="1"/>
            </p:cNvGraphicFramePr>
            <p:nvPr>
              <p:extLst>
                <p:ext uri="{D42A27DB-BD31-4B8C-83A1-F6EECF244321}">
                  <p14:modId xmlns:p14="http://schemas.microsoft.com/office/powerpoint/2010/main" val="749263873"/>
                </p:ext>
              </p:extLst>
            </p:nvPr>
          </p:nvGraphicFramePr>
          <p:xfrm>
            <a:off x="683895" y="6486356"/>
            <a:ext cx="379730" cy="455676"/>
          </p:xfrm>
          <a:graphic>
            <a:graphicData uri="http://schemas.openxmlformats.org/presentationml/2006/ole">
              <mc:AlternateContent xmlns:mc="http://schemas.openxmlformats.org/markup-compatibility/2006">
                <mc:Choice xmlns:v="urn:schemas-microsoft-com:vml" Requires="v">
                  <p:oleObj spid="_x0000_s25774" name="Equation" r:id="rId21" imgW="190440" imgH="228600" progId="Equation.DSMT4">
                    <p:embed/>
                  </p:oleObj>
                </mc:Choice>
                <mc:Fallback>
                  <p:oleObj name="Equation" r:id="rId21" imgW="190440" imgH="228600" progId="Equation.DSMT4">
                    <p:embed/>
                    <p:pic>
                      <p:nvPicPr>
                        <p:cNvPr id="33" name="Oggetto 32">
                          <a:extLst>
                            <a:ext uri="{FF2B5EF4-FFF2-40B4-BE49-F238E27FC236}">
                              <a16:creationId xmlns:a16="http://schemas.microsoft.com/office/drawing/2014/main" id="{CA24AF54-332B-49B7-8512-244E2D05EC90}"/>
                            </a:ext>
                          </a:extLst>
                        </p:cNvPr>
                        <p:cNvPicPr/>
                        <p:nvPr/>
                      </p:nvPicPr>
                      <p:blipFill>
                        <a:blip r:embed="rId8"/>
                        <a:stretch>
                          <a:fillRect/>
                        </a:stretch>
                      </p:blipFill>
                      <p:spPr>
                        <a:xfrm>
                          <a:off x="683895" y="6486356"/>
                          <a:ext cx="379730" cy="455676"/>
                        </a:xfrm>
                        <a:prstGeom prst="rect">
                          <a:avLst/>
                        </a:prstGeom>
                      </p:spPr>
                    </p:pic>
                  </p:oleObj>
                </mc:Fallback>
              </mc:AlternateContent>
            </a:graphicData>
          </a:graphic>
        </p:graphicFrame>
      </p:grpSp>
      <p:cxnSp>
        <p:nvCxnSpPr>
          <p:cNvPr id="34" name="Connettore 2 33">
            <a:extLst>
              <a:ext uri="{FF2B5EF4-FFF2-40B4-BE49-F238E27FC236}">
                <a16:creationId xmlns:a16="http://schemas.microsoft.com/office/drawing/2014/main" id="{54095A4F-FB44-4910-A74B-127EC1BA1D38}"/>
              </a:ext>
            </a:extLst>
          </p:cNvPr>
          <p:cNvCxnSpPr/>
          <p:nvPr/>
        </p:nvCxnSpPr>
        <p:spPr>
          <a:xfrm>
            <a:off x="614204" y="6441008"/>
            <a:ext cx="10434320"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4" name="Connettore diritto 43">
            <a:extLst>
              <a:ext uri="{FF2B5EF4-FFF2-40B4-BE49-F238E27FC236}">
                <a16:creationId xmlns:a16="http://schemas.microsoft.com/office/drawing/2014/main" id="{DE39E2F0-C303-44D5-AB1A-0E70A91E4D24}"/>
              </a:ext>
            </a:extLst>
          </p:cNvPr>
          <p:cNvCxnSpPr>
            <a:cxnSpLocks/>
          </p:cNvCxnSpPr>
          <p:nvPr/>
        </p:nvCxnSpPr>
        <p:spPr>
          <a:xfrm>
            <a:off x="873760" y="6277942"/>
            <a:ext cx="0" cy="326132"/>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Connettore diritto 44">
            <a:extLst>
              <a:ext uri="{FF2B5EF4-FFF2-40B4-BE49-F238E27FC236}">
                <a16:creationId xmlns:a16="http://schemas.microsoft.com/office/drawing/2014/main" id="{6CFF94B2-5C2A-4B22-892A-3C56F7478951}"/>
              </a:ext>
            </a:extLst>
          </p:cNvPr>
          <p:cNvCxnSpPr>
            <a:cxnSpLocks/>
          </p:cNvCxnSpPr>
          <p:nvPr/>
        </p:nvCxnSpPr>
        <p:spPr>
          <a:xfrm>
            <a:off x="3271520" y="6287238"/>
            <a:ext cx="0" cy="326132"/>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Connettore diritto 45">
            <a:extLst>
              <a:ext uri="{FF2B5EF4-FFF2-40B4-BE49-F238E27FC236}">
                <a16:creationId xmlns:a16="http://schemas.microsoft.com/office/drawing/2014/main" id="{8BDDF59F-D991-4DE6-96DC-47AE866B8291}"/>
              </a:ext>
            </a:extLst>
          </p:cNvPr>
          <p:cNvCxnSpPr>
            <a:cxnSpLocks/>
          </p:cNvCxnSpPr>
          <p:nvPr/>
        </p:nvCxnSpPr>
        <p:spPr>
          <a:xfrm>
            <a:off x="5766298" y="6332586"/>
            <a:ext cx="0" cy="326132"/>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Connettore diritto 46">
            <a:extLst>
              <a:ext uri="{FF2B5EF4-FFF2-40B4-BE49-F238E27FC236}">
                <a16:creationId xmlns:a16="http://schemas.microsoft.com/office/drawing/2014/main" id="{FDAC2529-BDCC-4A6C-B024-58EE7589F148}"/>
              </a:ext>
            </a:extLst>
          </p:cNvPr>
          <p:cNvCxnSpPr>
            <a:cxnSpLocks/>
          </p:cNvCxnSpPr>
          <p:nvPr/>
        </p:nvCxnSpPr>
        <p:spPr>
          <a:xfrm>
            <a:off x="8151495" y="6332586"/>
            <a:ext cx="0" cy="326132"/>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Connettore diritto 49">
            <a:extLst>
              <a:ext uri="{FF2B5EF4-FFF2-40B4-BE49-F238E27FC236}">
                <a16:creationId xmlns:a16="http://schemas.microsoft.com/office/drawing/2014/main" id="{9598011E-79BE-4189-A84D-46F54A2B4C08}"/>
              </a:ext>
            </a:extLst>
          </p:cNvPr>
          <p:cNvCxnSpPr>
            <a:cxnSpLocks/>
          </p:cNvCxnSpPr>
          <p:nvPr/>
        </p:nvCxnSpPr>
        <p:spPr>
          <a:xfrm>
            <a:off x="10427335" y="6323290"/>
            <a:ext cx="0" cy="326132"/>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51" name="Oggetto 50">
            <a:extLst>
              <a:ext uri="{FF2B5EF4-FFF2-40B4-BE49-F238E27FC236}">
                <a16:creationId xmlns:a16="http://schemas.microsoft.com/office/drawing/2014/main" id="{D9BA34FF-5E41-4FF1-9254-1FB434C0DF5B}"/>
              </a:ext>
            </a:extLst>
          </p:cNvPr>
          <p:cNvGraphicFramePr>
            <a:graphicFrameLocks noChangeAspect="1"/>
          </p:cNvGraphicFramePr>
          <p:nvPr>
            <p:extLst>
              <p:ext uri="{D42A27DB-BD31-4B8C-83A1-F6EECF244321}">
                <p14:modId xmlns:p14="http://schemas.microsoft.com/office/powerpoint/2010/main" val="3195762670"/>
              </p:ext>
            </p:extLst>
          </p:nvPr>
        </p:nvGraphicFramePr>
        <p:xfrm>
          <a:off x="9499600" y="6450013"/>
          <a:ext cx="2074863" cy="414337"/>
        </p:xfrm>
        <a:graphic>
          <a:graphicData uri="http://schemas.openxmlformats.org/presentationml/2006/ole">
            <mc:AlternateContent xmlns:mc="http://schemas.openxmlformats.org/markup-compatibility/2006">
              <mc:Choice xmlns:v="urn:schemas-microsoft-com:vml" Requires="v">
                <p:oleObj spid="_x0000_s25775" name="Equation" r:id="rId22" imgW="1206360" imgH="241200" progId="Equation.DSMT4">
                  <p:embed/>
                </p:oleObj>
              </mc:Choice>
              <mc:Fallback>
                <p:oleObj name="Equation" r:id="rId22" imgW="1206360" imgH="241200" progId="Equation.DSMT4">
                  <p:embed/>
                  <p:pic>
                    <p:nvPicPr>
                      <p:cNvPr id="29" name="Oggetto 28">
                        <a:extLst>
                          <a:ext uri="{FF2B5EF4-FFF2-40B4-BE49-F238E27FC236}">
                            <a16:creationId xmlns:a16="http://schemas.microsoft.com/office/drawing/2014/main" id="{3842ABA2-417C-4FAE-9EEE-052ADC6528C0}"/>
                          </a:ext>
                        </a:extLst>
                      </p:cNvPr>
                      <p:cNvPicPr/>
                      <p:nvPr/>
                    </p:nvPicPr>
                    <p:blipFill>
                      <a:blip r:embed="rId23"/>
                      <a:stretch>
                        <a:fillRect/>
                      </a:stretch>
                    </p:blipFill>
                    <p:spPr>
                      <a:xfrm>
                        <a:off x="9499600" y="6450013"/>
                        <a:ext cx="2074863" cy="414337"/>
                      </a:xfrm>
                      <a:prstGeom prst="rect">
                        <a:avLst/>
                      </a:prstGeom>
                    </p:spPr>
                  </p:pic>
                </p:oleObj>
              </mc:Fallback>
            </mc:AlternateContent>
          </a:graphicData>
        </a:graphic>
      </p:graphicFrame>
    </p:spTree>
    <p:extLst>
      <p:ext uri="{BB962C8B-B14F-4D97-AF65-F5344CB8AC3E}">
        <p14:creationId xmlns:p14="http://schemas.microsoft.com/office/powerpoint/2010/main" val="2433099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600E666-6DBA-4F67-AFF5-9065A1746D3C}"/>
              </a:ext>
            </a:extLst>
          </p:cNvPr>
          <p:cNvSpPr txBox="1"/>
          <p:nvPr/>
        </p:nvSpPr>
        <p:spPr>
          <a:xfrm>
            <a:off x="650240" y="264160"/>
            <a:ext cx="10871200" cy="523220"/>
          </a:xfrm>
          <a:prstGeom prst="rect">
            <a:avLst/>
          </a:prstGeom>
          <a:noFill/>
        </p:spPr>
        <p:txBody>
          <a:bodyPr wrap="square" rtlCol="0">
            <a:spAutoFit/>
          </a:bodyPr>
          <a:lstStyle/>
          <a:p>
            <a:pPr algn="ctr"/>
            <a:r>
              <a:rPr lang="it-IT" sz="2800" dirty="0"/>
              <a:t>La capitalizzazione composta (2)</a:t>
            </a:r>
          </a:p>
        </p:txBody>
      </p:sp>
      <p:sp>
        <p:nvSpPr>
          <p:cNvPr id="9" name="CasellaDiTesto 8">
            <a:extLst>
              <a:ext uri="{FF2B5EF4-FFF2-40B4-BE49-F238E27FC236}">
                <a16:creationId xmlns:a16="http://schemas.microsoft.com/office/drawing/2014/main" id="{9EA8A5EB-40F9-4C92-8390-321BDA6F5515}"/>
              </a:ext>
            </a:extLst>
          </p:cNvPr>
          <p:cNvSpPr txBox="1"/>
          <p:nvPr/>
        </p:nvSpPr>
        <p:spPr>
          <a:xfrm>
            <a:off x="528320" y="965200"/>
            <a:ext cx="10993120" cy="2246769"/>
          </a:xfrm>
          <a:prstGeom prst="rect">
            <a:avLst/>
          </a:prstGeom>
          <a:noFill/>
        </p:spPr>
        <p:txBody>
          <a:bodyPr wrap="square" rtlCol="0">
            <a:spAutoFit/>
          </a:bodyPr>
          <a:lstStyle/>
          <a:p>
            <a:r>
              <a:rPr lang="it-IT" sz="2800" dirty="0"/>
              <a:t>E’ facile convincersi che , se capitalizzazione per n periodi, ad un tasso del 100/n % , il capitale finale è una funzione crescente di n, l’erogazione degli interessi è un’operazione sempre più frequente e permette agli interessi composti di crescere sempre di più !! La formula che esprime il montante alla fine del I anno è data da: </a:t>
            </a:r>
          </a:p>
        </p:txBody>
      </p:sp>
      <p:graphicFrame>
        <p:nvGraphicFramePr>
          <p:cNvPr id="15" name="Oggetto 14">
            <a:extLst>
              <a:ext uri="{FF2B5EF4-FFF2-40B4-BE49-F238E27FC236}">
                <a16:creationId xmlns:a16="http://schemas.microsoft.com/office/drawing/2014/main" id="{AB7C34DE-B0DE-47B8-A1A5-F06CAA3CD614}"/>
              </a:ext>
            </a:extLst>
          </p:cNvPr>
          <p:cNvGraphicFramePr>
            <a:graphicFrameLocks noChangeAspect="1"/>
          </p:cNvGraphicFramePr>
          <p:nvPr>
            <p:extLst>
              <p:ext uri="{D42A27DB-BD31-4B8C-83A1-F6EECF244321}">
                <p14:modId xmlns:p14="http://schemas.microsoft.com/office/powerpoint/2010/main" val="2960986525"/>
              </p:ext>
            </p:extLst>
          </p:nvPr>
        </p:nvGraphicFramePr>
        <p:xfrm>
          <a:off x="945833" y="3429000"/>
          <a:ext cx="2490787" cy="1604963"/>
        </p:xfrm>
        <a:graphic>
          <a:graphicData uri="http://schemas.openxmlformats.org/presentationml/2006/ole">
            <mc:AlternateContent xmlns:mc="http://schemas.openxmlformats.org/markup-compatibility/2006">
              <mc:Choice xmlns:v="urn:schemas-microsoft-com:vml" Requires="v">
                <p:oleObj spid="_x0000_s26658" name="Equation" r:id="rId3" imgW="1143000" imgH="736560" progId="Equation.DSMT4">
                  <p:embed/>
                </p:oleObj>
              </mc:Choice>
              <mc:Fallback>
                <p:oleObj name="Equation" r:id="rId3" imgW="1143000" imgH="736560" progId="Equation.DSMT4">
                  <p:embed/>
                  <p:pic>
                    <p:nvPicPr>
                      <p:cNvPr id="0" name=""/>
                      <p:cNvPicPr/>
                      <p:nvPr/>
                    </p:nvPicPr>
                    <p:blipFill>
                      <a:blip r:embed="rId4"/>
                      <a:stretch>
                        <a:fillRect/>
                      </a:stretch>
                    </p:blipFill>
                    <p:spPr>
                      <a:xfrm>
                        <a:off x="945833" y="3429000"/>
                        <a:ext cx="2490787" cy="1604963"/>
                      </a:xfrm>
                      <a:prstGeom prst="rect">
                        <a:avLst/>
                      </a:prstGeom>
                    </p:spPr>
                  </p:pic>
                </p:oleObj>
              </mc:Fallback>
            </mc:AlternateContent>
          </a:graphicData>
        </a:graphic>
      </p:graphicFrame>
      <p:graphicFrame>
        <p:nvGraphicFramePr>
          <p:cNvPr id="20" name="Tabella 19">
            <a:extLst>
              <a:ext uri="{FF2B5EF4-FFF2-40B4-BE49-F238E27FC236}">
                <a16:creationId xmlns:a16="http://schemas.microsoft.com/office/drawing/2014/main" id="{0AF84A78-CB7B-40AD-B3CE-AFCEFDFDDE91}"/>
              </a:ext>
            </a:extLst>
          </p:cNvPr>
          <p:cNvGraphicFramePr>
            <a:graphicFrameLocks noGrp="1"/>
          </p:cNvGraphicFramePr>
          <p:nvPr>
            <p:extLst>
              <p:ext uri="{D42A27DB-BD31-4B8C-83A1-F6EECF244321}">
                <p14:modId xmlns:p14="http://schemas.microsoft.com/office/powerpoint/2010/main" val="1044779311"/>
              </p:ext>
            </p:extLst>
          </p:nvPr>
        </p:nvGraphicFramePr>
        <p:xfrm>
          <a:off x="3956050" y="3370878"/>
          <a:ext cx="3060700" cy="315468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869662025"/>
                    </a:ext>
                  </a:extLst>
                </a:gridCol>
                <a:gridCol w="2451100">
                  <a:extLst>
                    <a:ext uri="{9D8B030D-6E8A-4147-A177-3AD203B41FA5}">
                      <a16:colId xmlns:a16="http://schemas.microsoft.com/office/drawing/2014/main" val="846016844"/>
                    </a:ext>
                  </a:extLst>
                </a:gridCol>
              </a:tblGrid>
              <a:tr h="373380">
                <a:tc>
                  <a:txBody>
                    <a:bodyPr/>
                    <a:lstStyle/>
                    <a:p>
                      <a:pPr algn="ctr" fontAlgn="b"/>
                      <a:r>
                        <a:rPr lang="it-IT" sz="2200" u="none" strike="noStrike">
                          <a:effectLst/>
                        </a:rPr>
                        <a:t>n</a:t>
                      </a:r>
                      <a:endParaRPr lang="it-IT" sz="22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it-IT" sz="2200" u="none" strike="noStrike">
                          <a:effectLst/>
                        </a:rPr>
                        <a:t>Fattore di Montante</a:t>
                      </a:r>
                      <a:endParaRPr lang="it-IT" sz="22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187349837"/>
                  </a:ext>
                </a:extLst>
              </a:tr>
              <a:tr h="396240">
                <a:tc>
                  <a:txBody>
                    <a:bodyPr/>
                    <a:lstStyle/>
                    <a:p>
                      <a:pPr algn="ctr" fontAlgn="b"/>
                      <a:r>
                        <a:rPr lang="it-IT" sz="2400" u="none" strike="noStrike">
                          <a:effectLst/>
                        </a:rPr>
                        <a:t>1</a:t>
                      </a:r>
                      <a:endParaRPr lang="it-IT" sz="24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it-IT" sz="2400" u="none" strike="noStrike">
                          <a:effectLst/>
                        </a:rPr>
                        <a:t>2,0000</a:t>
                      </a:r>
                      <a:endParaRPr lang="it-IT"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047890461"/>
                  </a:ext>
                </a:extLst>
              </a:tr>
              <a:tr h="396240">
                <a:tc>
                  <a:txBody>
                    <a:bodyPr/>
                    <a:lstStyle/>
                    <a:p>
                      <a:pPr algn="ctr" fontAlgn="b"/>
                      <a:r>
                        <a:rPr lang="it-IT" sz="2400" u="none" strike="noStrike">
                          <a:effectLst/>
                        </a:rPr>
                        <a:t>2</a:t>
                      </a:r>
                      <a:endParaRPr lang="it-IT" sz="24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it-IT" sz="2400" u="none" strike="noStrike" dirty="0">
                          <a:effectLst/>
                        </a:rPr>
                        <a:t>2,2500</a:t>
                      </a:r>
                      <a:endParaRPr lang="it-IT"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537355324"/>
                  </a:ext>
                </a:extLst>
              </a:tr>
              <a:tr h="396240">
                <a:tc>
                  <a:txBody>
                    <a:bodyPr/>
                    <a:lstStyle/>
                    <a:p>
                      <a:pPr algn="ctr" fontAlgn="b"/>
                      <a:r>
                        <a:rPr lang="it-IT" sz="2400" u="none" strike="noStrike">
                          <a:effectLst/>
                        </a:rPr>
                        <a:t>3</a:t>
                      </a:r>
                      <a:endParaRPr lang="it-IT" sz="24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it-IT" sz="2400" u="none" strike="noStrike" dirty="0">
                          <a:effectLst/>
                        </a:rPr>
                        <a:t>2,3704</a:t>
                      </a:r>
                      <a:endParaRPr lang="it-IT"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514688644"/>
                  </a:ext>
                </a:extLst>
              </a:tr>
              <a:tr h="396240">
                <a:tc>
                  <a:txBody>
                    <a:bodyPr/>
                    <a:lstStyle/>
                    <a:p>
                      <a:pPr algn="ctr" fontAlgn="b"/>
                      <a:r>
                        <a:rPr lang="it-IT" sz="2400" u="none" strike="noStrike">
                          <a:effectLst/>
                        </a:rPr>
                        <a:t>4</a:t>
                      </a:r>
                      <a:endParaRPr lang="it-IT" sz="24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it-IT" sz="2400" u="none" strike="noStrike" dirty="0">
                          <a:effectLst/>
                        </a:rPr>
                        <a:t>2,4414</a:t>
                      </a:r>
                      <a:endParaRPr lang="it-IT"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30728893"/>
                  </a:ext>
                </a:extLst>
              </a:tr>
              <a:tr h="396240">
                <a:tc>
                  <a:txBody>
                    <a:bodyPr/>
                    <a:lstStyle/>
                    <a:p>
                      <a:pPr algn="ctr" fontAlgn="b"/>
                      <a:r>
                        <a:rPr lang="it-IT" sz="2400" u="none" strike="noStrike">
                          <a:effectLst/>
                        </a:rPr>
                        <a:t>6</a:t>
                      </a:r>
                      <a:endParaRPr lang="it-IT" sz="24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it-IT" sz="2400" u="none" strike="noStrike" dirty="0">
                          <a:effectLst/>
                        </a:rPr>
                        <a:t>2,5216</a:t>
                      </a:r>
                      <a:endParaRPr lang="it-IT"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064824632"/>
                  </a:ext>
                </a:extLst>
              </a:tr>
              <a:tr h="396240">
                <a:tc>
                  <a:txBody>
                    <a:bodyPr/>
                    <a:lstStyle/>
                    <a:p>
                      <a:pPr algn="ctr" fontAlgn="b"/>
                      <a:r>
                        <a:rPr lang="it-IT" sz="2400" u="none" strike="noStrike">
                          <a:effectLst/>
                        </a:rPr>
                        <a:t>12</a:t>
                      </a:r>
                      <a:endParaRPr lang="it-IT" sz="24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it-IT" sz="2400" u="none" strike="noStrike" dirty="0">
                          <a:effectLst/>
                        </a:rPr>
                        <a:t>2,6130</a:t>
                      </a:r>
                      <a:endParaRPr lang="it-IT"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997341867"/>
                  </a:ext>
                </a:extLst>
              </a:tr>
              <a:tr h="403860">
                <a:tc>
                  <a:txBody>
                    <a:bodyPr/>
                    <a:lstStyle/>
                    <a:p>
                      <a:pPr algn="ctr" fontAlgn="b"/>
                      <a:r>
                        <a:rPr lang="it-IT" sz="2400" u="none" strike="noStrike">
                          <a:effectLst/>
                        </a:rPr>
                        <a:t>365</a:t>
                      </a:r>
                      <a:endParaRPr lang="it-IT" sz="24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it-IT" sz="2400" u="none" strike="noStrike" dirty="0">
                          <a:effectLst/>
                        </a:rPr>
                        <a:t>2,7146</a:t>
                      </a:r>
                      <a:endParaRPr lang="it-IT"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58895862"/>
                  </a:ext>
                </a:extLst>
              </a:tr>
            </a:tbl>
          </a:graphicData>
        </a:graphic>
      </p:graphicFrame>
      <p:sp>
        <p:nvSpPr>
          <p:cNvPr id="24" name="CasellaDiTesto 23">
            <a:extLst>
              <a:ext uri="{FF2B5EF4-FFF2-40B4-BE49-F238E27FC236}">
                <a16:creationId xmlns:a16="http://schemas.microsoft.com/office/drawing/2014/main" id="{C66F45EA-F800-4207-8963-0FEC07C3C38A}"/>
              </a:ext>
            </a:extLst>
          </p:cNvPr>
          <p:cNvSpPr txBox="1"/>
          <p:nvPr/>
        </p:nvSpPr>
        <p:spPr>
          <a:xfrm>
            <a:off x="7426960" y="2907368"/>
            <a:ext cx="4165600" cy="3139321"/>
          </a:xfrm>
          <a:prstGeom prst="rect">
            <a:avLst/>
          </a:prstGeom>
          <a:noFill/>
        </p:spPr>
        <p:txBody>
          <a:bodyPr wrap="square" rtlCol="0">
            <a:spAutoFit/>
          </a:bodyPr>
          <a:lstStyle/>
          <a:p>
            <a:pPr algn="just"/>
            <a:r>
              <a:rPr lang="it-IT" dirty="0"/>
              <a:t>Ci potrebbe aspettare che a fronte di interessi sempre più frequenti (ogni ora, ogni minuto, ogni secondo…) il capitale finale possa crescere indefinitamente. Le cose non stanno così:</a:t>
            </a:r>
          </a:p>
          <a:p>
            <a:pPr algn="just"/>
            <a:endParaRPr lang="it-IT" dirty="0"/>
          </a:p>
          <a:p>
            <a:pPr algn="just"/>
            <a:endParaRPr lang="it-IT" dirty="0"/>
          </a:p>
          <a:p>
            <a:pPr algn="just"/>
            <a:endParaRPr lang="it-IT" dirty="0"/>
          </a:p>
          <a:p>
            <a:pPr algn="just"/>
            <a:r>
              <a:rPr lang="it-IT" dirty="0"/>
              <a:t>Come è noto dall’analisi</a:t>
            </a:r>
          </a:p>
          <a:p>
            <a:pPr algn="just"/>
            <a:endParaRPr lang="it-IT" dirty="0"/>
          </a:p>
          <a:p>
            <a:pPr algn="just"/>
            <a:r>
              <a:rPr lang="it-IT" dirty="0"/>
              <a:t> </a:t>
            </a:r>
          </a:p>
        </p:txBody>
      </p:sp>
      <p:sp>
        <p:nvSpPr>
          <p:cNvPr id="25" name="Pulsante di azione: Avanti o successivo 24">
            <a:hlinkClick r:id="rId5" action="ppaction://hlinkfile" highlightClick="1"/>
            <a:extLst>
              <a:ext uri="{FF2B5EF4-FFF2-40B4-BE49-F238E27FC236}">
                <a16:creationId xmlns:a16="http://schemas.microsoft.com/office/drawing/2014/main" id="{1FC3113F-6D73-4BEA-B70D-23C35E4E2D7D}"/>
              </a:ext>
            </a:extLst>
          </p:cNvPr>
          <p:cNvSpPr/>
          <p:nvPr/>
        </p:nvSpPr>
        <p:spPr>
          <a:xfrm>
            <a:off x="8818880" y="4561840"/>
            <a:ext cx="853440" cy="37592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27" name="Oggetto 26">
            <a:extLst>
              <a:ext uri="{FF2B5EF4-FFF2-40B4-BE49-F238E27FC236}">
                <a16:creationId xmlns:a16="http://schemas.microsoft.com/office/drawing/2014/main" id="{E1468073-4FDB-41CE-9CE5-589BB4B045CA}"/>
              </a:ext>
            </a:extLst>
          </p:cNvPr>
          <p:cNvGraphicFramePr>
            <a:graphicFrameLocks noChangeAspect="1"/>
          </p:cNvGraphicFramePr>
          <p:nvPr>
            <p:extLst>
              <p:ext uri="{D42A27DB-BD31-4B8C-83A1-F6EECF244321}">
                <p14:modId xmlns:p14="http://schemas.microsoft.com/office/powerpoint/2010/main" val="1807131145"/>
              </p:ext>
            </p:extLst>
          </p:nvPr>
        </p:nvGraphicFramePr>
        <p:xfrm>
          <a:off x="8008971" y="5505530"/>
          <a:ext cx="3001577" cy="782101"/>
        </p:xfrm>
        <a:graphic>
          <a:graphicData uri="http://schemas.openxmlformats.org/presentationml/2006/ole">
            <mc:AlternateContent xmlns:mc="http://schemas.openxmlformats.org/markup-compatibility/2006">
              <mc:Choice xmlns:v="urn:schemas-microsoft-com:vml" Requires="v">
                <p:oleObj spid="_x0000_s26659" name="Equation" r:id="rId6" imgW="1803240" imgH="469800" progId="Equation.DSMT4">
                  <p:embed/>
                </p:oleObj>
              </mc:Choice>
              <mc:Fallback>
                <p:oleObj name="Equation" r:id="rId6" imgW="1803240" imgH="469800" progId="Equation.DSMT4">
                  <p:embed/>
                  <p:pic>
                    <p:nvPicPr>
                      <p:cNvPr id="0" name=""/>
                      <p:cNvPicPr/>
                      <p:nvPr/>
                    </p:nvPicPr>
                    <p:blipFill>
                      <a:blip r:embed="rId7"/>
                      <a:stretch>
                        <a:fillRect/>
                      </a:stretch>
                    </p:blipFill>
                    <p:spPr>
                      <a:xfrm>
                        <a:off x="8008971" y="5505530"/>
                        <a:ext cx="3001577" cy="782101"/>
                      </a:xfrm>
                      <a:prstGeom prst="rect">
                        <a:avLst/>
                      </a:prstGeom>
                    </p:spPr>
                  </p:pic>
                </p:oleObj>
              </mc:Fallback>
            </mc:AlternateContent>
          </a:graphicData>
        </a:graphic>
      </p:graphicFrame>
    </p:spTree>
    <p:extLst>
      <p:ext uri="{BB962C8B-B14F-4D97-AF65-F5344CB8AC3E}">
        <p14:creationId xmlns:p14="http://schemas.microsoft.com/office/powerpoint/2010/main" val="684288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4" grpId="0"/>
      <p:bldP spid="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15EEEAF-6BD7-42FE-8302-07E4408A29D7}"/>
              </a:ext>
            </a:extLst>
          </p:cNvPr>
          <p:cNvSpPr txBox="1"/>
          <p:nvPr/>
        </p:nvSpPr>
        <p:spPr>
          <a:xfrm>
            <a:off x="1100831" y="115410"/>
            <a:ext cx="10591060" cy="1077218"/>
          </a:xfrm>
          <a:prstGeom prst="rect">
            <a:avLst/>
          </a:prstGeom>
          <a:noFill/>
        </p:spPr>
        <p:txBody>
          <a:bodyPr wrap="square" rtlCol="0">
            <a:spAutoFit/>
          </a:bodyPr>
          <a:lstStyle/>
          <a:p>
            <a:pPr algn="ctr"/>
            <a:r>
              <a:rPr lang="it-IT" sz="3200" dirty="0"/>
              <a:t>Crescita di una popolazione di batteri (</a:t>
            </a:r>
            <a:r>
              <a:rPr lang="it-IT" sz="3200" dirty="0" err="1"/>
              <a:t>sol.approssimata</a:t>
            </a:r>
            <a:r>
              <a:rPr lang="it-IT" sz="3200" dirty="0"/>
              <a:t>)</a:t>
            </a:r>
          </a:p>
          <a:p>
            <a:pPr algn="ctr"/>
            <a:endParaRPr lang="it-IT" sz="3200" dirty="0"/>
          </a:p>
        </p:txBody>
      </p:sp>
      <p:sp>
        <p:nvSpPr>
          <p:cNvPr id="6" name="CasellaDiTesto 5">
            <a:extLst>
              <a:ext uri="{FF2B5EF4-FFF2-40B4-BE49-F238E27FC236}">
                <a16:creationId xmlns:a16="http://schemas.microsoft.com/office/drawing/2014/main" id="{7C307AD8-6FF6-4159-B221-CEA5E2E8DD0B}"/>
              </a:ext>
            </a:extLst>
          </p:cNvPr>
          <p:cNvSpPr txBox="1"/>
          <p:nvPr/>
        </p:nvSpPr>
        <p:spPr>
          <a:xfrm>
            <a:off x="919530" y="1995595"/>
            <a:ext cx="10221945" cy="1200329"/>
          </a:xfrm>
          <a:prstGeom prst="rect">
            <a:avLst/>
          </a:prstGeom>
          <a:noFill/>
        </p:spPr>
        <p:txBody>
          <a:bodyPr wrap="square" rtlCol="0">
            <a:spAutoFit/>
          </a:bodyPr>
          <a:lstStyle/>
          <a:p>
            <a:pPr algn="just"/>
            <a:r>
              <a:rPr lang="it-IT" dirty="0"/>
              <a:t>Dal punto di vista della modellizzazione matematica, a prima vista, il problema sembra identico a quello della capitalizzazione composta: l’incremento del numero di batteri, nell’unità di tempo, è proporzionale alla quantità di batteri presenti al tempo t.  Detta N(t) la numerosità dei batteri al tempo t e N(t+1) la numerosità dei batteri al tempo t+1,    </a:t>
            </a:r>
          </a:p>
        </p:txBody>
      </p:sp>
      <p:graphicFrame>
        <p:nvGraphicFramePr>
          <p:cNvPr id="7" name="Oggetto 6">
            <a:extLst>
              <a:ext uri="{FF2B5EF4-FFF2-40B4-BE49-F238E27FC236}">
                <a16:creationId xmlns:a16="http://schemas.microsoft.com/office/drawing/2014/main" id="{98BC9613-C40A-43AE-BD3D-DA8165A2326D}"/>
              </a:ext>
            </a:extLst>
          </p:cNvPr>
          <p:cNvGraphicFramePr>
            <a:graphicFrameLocks noChangeAspect="1"/>
          </p:cNvGraphicFramePr>
          <p:nvPr>
            <p:extLst>
              <p:ext uri="{D42A27DB-BD31-4B8C-83A1-F6EECF244321}">
                <p14:modId xmlns:p14="http://schemas.microsoft.com/office/powerpoint/2010/main" val="3803164472"/>
              </p:ext>
            </p:extLst>
          </p:nvPr>
        </p:nvGraphicFramePr>
        <p:xfrm>
          <a:off x="2801305" y="3123431"/>
          <a:ext cx="7958138" cy="2022475"/>
        </p:xfrm>
        <a:graphic>
          <a:graphicData uri="http://schemas.openxmlformats.org/presentationml/2006/ole">
            <mc:AlternateContent xmlns:mc="http://schemas.openxmlformats.org/markup-compatibility/2006">
              <mc:Choice xmlns:v="urn:schemas-microsoft-com:vml" Requires="v">
                <p:oleObj spid="_x0000_s31767" name="Equation" r:id="rId3" imgW="3797280" imgH="965160" progId="Equation.DSMT4">
                  <p:embed/>
                </p:oleObj>
              </mc:Choice>
              <mc:Fallback>
                <p:oleObj name="Equation" r:id="rId3" imgW="3797280" imgH="965160" progId="Equation.DSMT4">
                  <p:embed/>
                  <p:pic>
                    <p:nvPicPr>
                      <p:cNvPr id="0" name=""/>
                      <p:cNvPicPr/>
                      <p:nvPr/>
                    </p:nvPicPr>
                    <p:blipFill>
                      <a:blip r:embed="rId4"/>
                      <a:stretch>
                        <a:fillRect/>
                      </a:stretch>
                    </p:blipFill>
                    <p:spPr>
                      <a:xfrm>
                        <a:off x="2801305" y="3123431"/>
                        <a:ext cx="7958138" cy="2022475"/>
                      </a:xfrm>
                      <a:prstGeom prst="rect">
                        <a:avLst/>
                      </a:prstGeom>
                    </p:spPr>
                  </p:pic>
                </p:oleObj>
              </mc:Fallback>
            </mc:AlternateContent>
          </a:graphicData>
        </a:graphic>
      </p:graphicFrame>
      <p:sp>
        <p:nvSpPr>
          <p:cNvPr id="8" name="CasellaDiTesto 7">
            <a:extLst>
              <a:ext uri="{FF2B5EF4-FFF2-40B4-BE49-F238E27FC236}">
                <a16:creationId xmlns:a16="http://schemas.microsoft.com/office/drawing/2014/main" id="{4E8EBB2D-6DB6-42AF-B0ED-9373AE6B8DEE}"/>
              </a:ext>
            </a:extLst>
          </p:cNvPr>
          <p:cNvSpPr txBox="1"/>
          <p:nvPr/>
        </p:nvSpPr>
        <p:spPr>
          <a:xfrm>
            <a:off x="1038686" y="932155"/>
            <a:ext cx="10591059" cy="1015663"/>
          </a:xfrm>
          <a:prstGeom prst="rect">
            <a:avLst/>
          </a:prstGeom>
          <a:noFill/>
        </p:spPr>
        <p:txBody>
          <a:bodyPr wrap="square" rtlCol="0">
            <a:spAutoFit/>
          </a:bodyPr>
          <a:lstStyle/>
          <a:p>
            <a:r>
              <a:rPr lang="it-IT" sz="2000" b="1" i="1" dirty="0">
                <a:latin typeface="Times New Roman" panose="02020603050405020304" pitchFamily="18" charset="0"/>
                <a:cs typeface="Times New Roman" panose="02020603050405020304" pitchFamily="18" charset="0"/>
              </a:rPr>
              <a:t>Problema: Ad un certo istante t=0 una colonia di batteri è costituita da 800 unità. Stimare il numero di batteri alla fine del decimo giorno, sapendo che il numero di batteri cresce del 10% nell’unità di tempo (il giorno)</a:t>
            </a:r>
          </a:p>
        </p:txBody>
      </p:sp>
      <p:sp>
        <p:nvSpPr>
          <p:cNvPr id="9" name="CasellaDiTesto 8">
            <a:extLst>
              <a:ext uri="{FF2B5EF4-FFF2-40B4-BE49-F238E27FC236}">
                <a16:creationId xmlns:a16="http://schemas.microsoft.com/office/drawing/2014/main" id="{274A0203-2052-488D-BC11-D42574B86487}"/>
              </a:ext>
            </a:extLst>
          </p:cNvPr>
          <p:cNvSpPr txBox="1"/>
          <p:nvPr/>
        </p:nvSpPr>
        <p:spPr>
          <a:xfrm>
            <a:off x="868136" y="5207970"/>
            <a:ext cx="10324731" cy="923330"/>
          </a:xfrm>
          <a:prstGeom prst="rect">
            <a:avLst/>
          </a:prstGeom>
          <a:noFill/>
        </p:spPr>
        <p:txBody>
          <a:bodyPr wrap="square" rtlCol="0">
            <a:spAutoFit/>
          </a:bodyPr>
          <a:lstStyle/>
          <a:p>
            <a:r>
              <a:rPr lang="it-IT" dirty="0"/>
              <a:t>Rispetto al problema della capitalizzazione, in cui i capitali vengono erogati a tempo discreti, la crescita dei batteri è continua: non è che l’aumento del 10% dei batteri sia concentrato alla fine della giornata. Sarebbe più corretto scrivere (prendendo intervalli </a:t>
            </a:r>
            <a:r>
              <a:rPr lang="it-IT" dirty="0" err="1"/>
              <a:t>dt</a:t>
            </a:r>
            <a:r>
              <a:rPr lang="it-IT" dirty="0"/>
              <a:t> infinitesimi)</a:t>
            </a:r>
          </a:p>
        </p:txBody>
      </p:sp>
      <p:graphicFrame>
        <p:nvGraphicFramePr>
          <p:cNvPr id="10" name="Oggetto 9">
            <a:extLst>
              <a:ext uri="{FF2B5EF4-FFF2-40B4-BE49-F238E27FC236}">
                <a16:creationId xmlns:a16="http://schemas.microsoft.com/office/drawing/2014/main" id="{14AD122D-1C6B-49D3-9F4F-DA541D05193C}"/>
              </a:ext>
            </a:extLst>
          </p:cNvPr>
          <p:cNvGraphicFramePr>
            <a:graphicFrameLocks noChangeAspect="1"/>
          </p:cNvGraphicFramePr>
          <p:nvPr>
            <p:extLst>
              <p:ext uri="{D42A27DB-BD31-4B8C-83A1-F6EECF244321}">
                <p14:modId xmlns:p14="http://schemas.microsoft.com/office/powerpoint/2010/main" val="2272348946"/>
              </p:ext>
            </p:extLst>
          </p:nvPr>
        </p:nvGraphicFramePr>
        <p:xfrm>
          <a:off x="4494091" y="6193364"/>
          <a:ext cx="3203817" cy="549226"/>
        </p:xfrm>
        <a:graphic>
          <a:graphicData uri="http://schemas.openxmlformats.org/presentationml/2006/ole">
            <mc:AlternateContent xmlns:mc="http://schemas.openxmlformats.org/markup-compatibility/2006">
              <mc:Choice xmlns:v="urn:schemas-microsoft-com:vml" Requires="v">
                <p:oleObj spid="_x0000_s31768" name="Equation" r:id="rId5" imgW="2222280" imgH="380880" progId="Equation.DSMT4">
                  <p:embed/>
                </p:oleObj>
              </mc:Choice>
              <mc:Fallback>
                <p:oleObj name="Equation" r:id="rId5" imgW="2222280" imgH="380880" progId="Equation.DSMT4">
                  <p:embed/>
                  <p:pic>
                    <p:nvPicPr>
                      <p:cNvPr id="0" name=""/>
                      <p:cNvPicPr/>
                      <p:nvPr/>
                    </p:nvPicPr>
                    <p:blipFill>
                      <a:blip r:embed="rId6"/>
                      <a:stretch>
                        <a:fillRect/>
                      </a:stretch>
                    </p:blipFill>
                    <p:spPr>
                      <a:xfrm>
                        <a:off x="4494091" y="6193364"/>
                        <a:ext cx="3203817" cy="549226"/>
                      </a:xfrm>
                      <a:prstGeom prst="rect">
                        <a:avLst/>
                      </a:prstGeom>
                    </p:spPr>
                  </p:pic>
                </p:oleObj>
              </mc:Fallback>
            </mc:AlternateContent>
          </a:graphicData>
        </a:graphic>
      </p:graphicFrame>
    </p:spTree>
    <p:extLst>
      <p:ext uri="{BB962C8B-B14F-4D97-AF65-F5344CB8AC3E}">
        <p14:creationId xmlns:p14="http://schemas.microsoft.com/office/powerpoint/2010/main" val="958889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15EEEAF-6BD7-42FE-8302-07E4408A29D7}"/>
              </a:ext>
            </a:extLst>
          </p:cNvPr>
          <p:cNvSpPr txBox="1"/>
          <p:nvPr/>
        </p:nvSpPr>
        <p:spPr>
          <a:xfrm>
            <a:off x="1100831" y="210647"/>
            <a:ext cx="10591060" cy="1077218"/>
          </a:xfrm>
          <a:prstGeom prst="rect">
            <a:avLst/>
          </a:prstGeom>
          <a:noFill/>
        </p:spPr>
        <p:txBody>
          <a:bodyPr wrap="square" rtlCol="0">
            <a:spAutoFit/>
          </a:bodyPr>
          <a:lstStyle/>
          <a:p>
            <a:pPr algn="ctr"/>
            <a:r>
              <a:rPr lang="it-IT" sz="3200" dirty="0"/>
              <a:t>Crescita di una popolazione di batteri (soluzione esatta)</a:t>
            </a:r>
          </a:p>
          <a:p>
            <a:pPr algn="ctr"/>
            <a:endParaRPr lang="it-IT" sz="3200" dirty="0"/>
          </a:p>
        </p:txBody>
      </p:sp>
      <p:sp>
        <p:nvSpPr>
          <p:cNvPr id="8" name="CasellaDiTesto 7">
            <a:extLst>
              <a:ext uri="{FF2B5EF4-FFF2-40B4-BE49-F238E27FC236}">
                <a16:creationId xmlns:a16="http://schemas.microsoft.com/office/drawing/2014/main" id="{4E8EBB2D-6DB6-42AF-B0ED-9373AE6B8DEE}"/>
              </a:ext>
            </a:extLst>
          </p:cNvPr>
          <p:cNvSpPr txBox="1"/>
          <p:nvPr/>
        </p:nvSpPr>
        <p:spPr>
          <a:xfrm>
            <a:off x="800470" y="742200"/>
            <a:ext cx="10591059" cy="1015663"/>
          </a:xfrm>
          <a:prstGeom prst="rect">
            <a:avLst/>
          </a:prstGeom>
          <a:noFill/>
        </p:spPr>
        <p:txBody>
          <a:bodyPr wrap="square" rtlCol="0">
            <a:spAutoFit/>
          </a:bodyPr>
          <a:lstStyle/>
          <a:p>
            <a:r>
              <a:rPr lang="it-IT" sz="2000" b="1" i="1" dirty="0">
                <a:latin typeface="Times New Roman" panose="02020603050405020304" pitchFamily="18" charset="0"/>
                <a:cs typeface="Times New Roman" panose="02020603050405020304" pitchFamily="18" charset="0"/>
              </a:rPr>
              <a:t>Problema: Ad un certo istante t=0 una colonia di batteri è costituita da 800 unità. Stimare il numero di batteri alla fine del decimo giorno, sapendo che il numero di batteri cresce del 10% nell’unità di tempo (il giorno)</a:t>
            </a:r>
          </a:p>
        </p:txBody>
      </p:sp>
      <p:graphicFrame>
        <p:nvGraphicFramePr>
          <p:cNvPr id="10" name="Oggetto 9">
            <a:extLst>
              <a:ext uri="{FF2B5EF4-FFF2-40B4-BE49-F238E27FC236}">
                <a16:creationId xmlns:a16="http://schemas.microsoft.com/office/drawing/2014/main" id="{14AD122D-1C6B-49D3-9F4F-DA541D05193C}"/>
              </a:ext>
            </a:extLst>
          </p:cNvPr>
          <p:cNvGraphicFramePr>
            <a:graphicFrameLocks noChangeAspect="1"/>
          </p:cNvGraphicFramePr>
          <p:nvPr>
            <p:extLst>
              <p:ext uri="{D42A27DB-BD31-4B8C-83A1-F6EECF244321}">
                <p14:modId xmlns:p14="http://schemas.microsoft.com/office/powerpoint/2010/main" val="1809709478"/>
              </p:ext>
            </p:extLst>
          </p:nvPr>
        </p:nvGraphicFramePr>
        <p:xfrm>
          <a:off x="4609330" y="1600141"/>
          <a:ext cx="3770263" cy="646331"/>
        </p:xfrm>
        <a:graphic>
          <a:graphicData uri="http://schemas.openxmlformats.org/presentationml/2006/ole">
            <mc:AlternateContent xmlns:mc="http://schemas.openxmlformats.org/markup-compatibility/2006">
              <mc:Choice xmlns:v="urn:schemas-microsoft-com:vml" Requires="v">
                <p:oleObj spid="_x0000_s32825" name="Equation" r:id="rId3" imgW="2222280" imgH="380880" progId="Equation.DSMT4">
                  <p:embed/>
                </p:oleObj>
              </mc:Choice>
              <mc:Fallback>
                <p:oleObj name="Equation" r:id="rId3" imgW="2222280" imgH="380880" progId="Equation.DSMT4">
                  <p:embed/>
                  <p:pic>
                    <p:nvPicPr>
                      <p:cNvPr id="10" name="Oggetto 9">
                        <a:extLst>
                          <a:ext uri="{FF2B5EF4-FFF2-40B4-BE49-F238E27FC236}">
                            <a16:creationId xmlns:a16="http://schemas.microsoft.com/office/drawing/2014/main" id="{14AD122D-1C6B-49D3-9F4F-DA541D05193C}"/>
                          </a:ext>
                        </a:extLst>
                      </p:cNvPr>
                      <p:cNvPicPr/>
                      <p:nvPr/>
                    </p:nvPicPr>
                    <p:blipFill>
                      <a:blip r:embed="rId4"/>
                      <a:stretch>
                        <a:fillRect/>
                      </a:stretch>
                    </p:blipFill>
                    <p:spPr>
                      <a:xfrm>
                        <a:off x="4609330" y="1600141"/>
                        <a:ext cx="3770263" cy="646331"/>
                      </a:xfrm>
                      <a:prstGeom prst="rect">
                        <a:avLst/>
                      </a:prstGeom>
                    </p:spPr>
                  </p:pic>
                </p:oleObj>
              </mc:Fallback>
            </mc:AlternateContent>
          </a:graphicData>
        </a:graphic>
      </p:graphicFrame>
      <p:sp>
        <p:nvSpPr>
          <p:cNvPr id="11" name="CasellaDiTesto 10">
            <a:extLst>
              <a:ext uri="{FF2B5EF4-FFF2-40B4-BE49-F238E27FC236}">
                <a16:creationId xmlns:a16="http://schemas.microsoft.com/office/drawing/2014/main" id="{2E47407B-6C4B-4909-A4CD-285D4A93E8D9}"/>
              </a:ext>
            </a:extLst>
          </p:cNvPr>
          <p:cNvSpPr txBox="1"/>
          <p:nvPr/>
        </p:nvSpPr>
        <p:spPr>
          <a:xfrm>
            <a:off x="905924" y="2319174"/>
            <a:ext cx="6542088" cy="646331"/>
          </a:xfrm>
          <a:prstGeom prst="rect">
            <a:avLst/>
          </a:prstGeom>
          <a:noFill/>
        </p:spPr>
        <p:txBody>
          <a:bodyPr wrap="square" rtlCol="0">
            <a:spAutoFit/>
          </a:bodyPr>
          <a:lstStyle/>
          <a:p>
            <a:r>
              <a:rPr lang="it-IT" dirty="0"/>
              <a:t>L’equazione differenziale risolvente sarebbe quindi, ricordando che  </a:t>
            </a:r>
          </a:p>
          <a:p>
            <a:endParaRPr lang="it-IT" dirty="0"/>
          </a:p>
        </p:txBody>
      </p:sp>
      <p:graphicFrame>
        <p:nvGraphicFramePr>
          <p:cNvPr id="5" name="Oggetto 4">
            <a:extLst>
              <a:ext uri="{FF2B5EF4-FFF2-40B4-BE49-F238E27FC236}">
                <a16:creationId xmlns:a16="http://schemas.microsoft.com/office/drawing/2014/main" id="{22534793-E48D-4466-BE9B-4523777D6B20}"/>
              </a:ext>
            </a:extLst>
          </p:cNvPr>
          <p:cNvGraphicFramePr>
            <a:graphicFrameLocks noChangeAspect="1"/>
          </p:cNvGraphicFramePr>
          <p:nvPr>
            <p:extLst>
              <p:ext uri="{D42A27DB-BD31-4B8C-83A1-F6EECF244321}">
                <p14:modId xmlns:p14="http://schemas.microsoft.com/office/powerpoint/2010/main" val="4187425628"/>
              </p:ext>
            </p:extLst>
          </p:nvPr>
        </p:nvGraphicFramePr>
        <p:xfrm>
          <a:off x="7323767" y="2229516"/>
          <a:ext cx="1055826" cy="564321"/>
        </p:xfrm>
        <a:graphic>
          <a:graphicData uri="http://schemas.openxmlformats.org/presentationml/2006/ole">
            <mc:AlternateContent xmlns:mc="http://schemas.openxmlformats.org/markup-compatibility/2006">
              <mc:Choice xmlns:v="urn:schemas-microsoft-com:vml" Requires="v">
                <p:oleObj spid="_x0000_s32826" name="Equation" r:id="rId5" imgW="736560" imgH="393480" progId="Equation.DSMT4">
                  <p:embed/>
                </p:oleObj>
              </mc:Choice>
              <mc:Fallback>
                <p:oleObj name="Equation" r:id="rId5" imgW="736560" imgH="393480" progId="Equation.DSMT4">
                  <p:embed/>
                  <p:pic>
                    <p:nvPicPr>
                      <p:cNvPr id="0" name=""/>
                      <p:cNvPicPr/>
                      <p:nvPr/>
                    </p:nvPicPr>
                    <p:blipFill>
                      <a:blip r:embed="rId6"/>
                      <a:stretch>
                        <a:fillRect/>
                      </a:stretch>
                    </p:blipFill>
                    <p:spPr>
                      <a:xfrm>
                        <a:off x="7323767" y="2229516"/>
                        <a:ext cx="1055826" cy="564321"/>
                      </a:xfrm>
                      <a:prstGeom prst="rect">
                        <a:avLst/>
                      </a:prstGeom>
                    </p:spPr>
                  </p:pic>
                </p:oleObj>
              </mc:Fallback>
            </mc:AlternateContent>
          </a:graphicData>
        </a:graphic>
      </p:graphicFrame>
      <p:graphicFrame>
        <p:nvGraphicFramePr>
          <p:cNvPr id="12" name="Oggetto 11">
            <a:extLst>
              <a:ext uri="{FF2B5EF4-FFF2-40B4-BE49-F238E27FC236}">
                <a16:creationId xmlns:a16="http://schemas.microsoft.com/office/drawing/2014/main" id="{9902B5FB-B91D-45D8-B0CD-EC7F078177FB}"/>
              </a:ext>
            </a:extLst>
          </p:cNvPr>
          <p:cNvGraphicFramePr>
            <a:graphicFrameLocks noChangeAspect="1"/>
          </p:cNvGraphicFramePr>
          <p:nvPr>
            <p:extLst>
              <p:ext uri="{D42A27DB-BD31-4B8C-83A1-F6EECF244321}">
                <p14:modId xmlns:p14="http://schemas.microsoft.com/office/powerpoint/2010/main" val="2372892490"/>
              </p:ext>
            </p:extLst>
          </p:nvPr>
        </p:nvGraphicFramePr>
        <p:xfrm>
          <a:off x="5254154" y="2877115"/>
          <a:ext cx="2284413" cy="344487"/>
        </p:xfrm>
        <a:graphic>
          <a:graphicData uri="http://schemas.openxmlformats.org/presentationml/2006/ole">
            <mc:AlternateContent xmlns:mc="http://schemas.openxmlformats.org/markup-compatibility/2006">
              <mc:Choice xmlns:v="urn:schemas-microsoft-com:vml" Requires="v">
                <p:oleObj spid="_x0000_s32827" name="Equation" r:id="rId7" imgW="1346040" imgH="203040" progId="Equation.DSMT4">
                  <p:embed/>
                </p:oleObj>
              </mc:Choice>
              <mc:Fallback>
                <p:oleObj name="Equation" r:id="rId7" imgW="1346040" imgH="203040" progId="Equation.DSMT4">
                  <p:embed/>
                  <p:pic>
                    <p:nvPicPr>
                      <p:cNvPr id="10" name="Oggetto 9">
                        <a:extLst>
                          <a:ext uri="{FF2B5EF4-FFF2-40B4-BE49-F238E27FC236}">
                            <a16:creationId xmlns:a16="http://schemas.microsoft.com/office/drawing/2014/main" id="{14AD122D-1C6B-49D3-9F4F-DA541D05193C}"/>
                          </a:ext>
                        </a:extLst>
                      </p:cNvPr>
                      <p:cNvPicPr/>
                      <p:nvPr/>
                    </p:nvPicPr>
                    <p:blipFill>
                      <a:blip r:embed="rId8"/>
                      <a:stretch>
                        <a:fillRect/>
                      </a:stretch>
                    </p:blipFill>
                    <p:spPr>
                      <a:xfrm>
                        <a:off x="5254154" y="2877115"/>
                        <a:ext cx="2284413" cy="344487"/>
                      </a:xfrm>
                      <a:prstGeom prst="rect">
                        <a:avLst/>
                      </a:prstGeom>
                    </p:spPr>
                  </p:pic>
                </p:oleObj>
              </mc:Fallback>
            </mc:AlternateContent>
          </a:graphicData>
        </a:graphic>
      </p:graphicFrame>
      <p:sp>
        <p:nvSpPr>
          <p:cNvPr id="13" name="CasellaDiTesto 12">
            <a:extLst>
              <a:ext uri="{FF2B5EF4-FFF2-40B4-BE49-F238E27FC236}">
                <a16:creationId xmlns:a16="http://schemas.microsoft.com/office/drawing/2014/main" id="{FBEA1608-624F-42D3-AB9C-073F3DBAB6FF}"/>
              </a:ext>
            </a:extLst>
          </p:cNvPr>
          <p:cNvSpPr txBox="1"/>
          <p:nvPr/>
        </p:nvSpPr>
        <p:spPr>
          <a:xfrm>
            <a:off x="905924" y="3455003"/>
            <a:ext cx="10857391" cy="646331"/>
          </a:xfrm>
          <a:prstGeom prst="rect">
            <a:avLst/>
          </a:prstGeom>
          <a:noFill/>
        </p:spPr>
        <p:txBody>
          <a:bodyPr wrap="square" rtlCol="0">
            <a:spAutoFit/>
          </a:bodyPr>
          <a:lstStyle/>
          <a:p>
            <a:r>
              <a:rPr lang="it-IT" dirty="0"/>
              <a:t>Nelle trattazioni tradizionali la (°°) è un’equazione a variabili separabili e si risolve proprio tornando alla forma «differenziale» (**) , separando le variabili e poi integrando.</a:t>
            </a:r>
          </a:p>
        </p:txBody>
      </p:sp>
      <p:graphicFrame>
        <p:nvGraphicFramePr>
          <p:cNvPr id="14" name="Oggetto 13">
            <a:extLst>
              <a:ext uri="{FF2B5EF4-FFF2-40B4-BE49-F238E27FC236}">
                <a16:creationId xmlns:a16="http://schemas.microsoft.com/office/drawing/2014/main" id="{1431F28D-7676-47E3-9921-A606D45331F8}"/>
              </a:ext>
            </a:extLst>
          </p:cNvPr>
          <p:cNvGraphicFramePr>
            <a:graphicFrameLocks noChangeAspect="1"/>
          </p:cNvGraphicFramePr>
          <p:nvPr>
            <p:extLst>
              <p:ext uri="{D42A27DB-BD31-4B8C-83A1-F6EECF244321}">
                <p14:modId xmlns:p14="http://schemas.microsoft.com/office/powerpoint/2010/main" val="1691345366"/>
              </p:ext>
            </p:extLst>
          </p:nvPr>
        </p:nvGraphicFramePr>
        <p:xfrm>
          <a:off x="905924" y="4101334"/>
          <a:ext cx="11217275" cy="1820863"/>
        </p:xfrm>
        <a:graphic>
          <a:graphicData uri="http://schemas.openxmlformats.org/presentationml/2006/ole">
            <mc:AlternateContent xmlns:mc="http://schemas.openxmlformats.org/markup-compatibility/2006">
              <mc:Choice xmlns:v="urn:schemas-microsoft-com:vml" Requires="v">
                <p:oleObj spid="_x0000_s32828" name="Equation" r:id="rId9" imgW="6032160" imgH="977760" progId="Equation.DSMT4">
                  <p:embed/>
                </p:oleObj>
              </mc:Choice>
              <mc:Fallback>
                <p:oleObj name="Equation" r:id="rId9" imgW="6032160" imgH="977760" progId="Equation.DSMT4">
                  <p:embed/>
                  <p:pic>
                    <p:nvPicPr>
                      <p:cNvPr id="4" name="Oggetto 3">
                        <a:extLst>
                          <a:ext uri="{FF2B5EF4-FFF2-40B4-BE49-F238E27FC236}">
                            <a16:creationId xmlns:a16="http://schemas.microsoft.com/office/drawing/2014/main" id="{09A77CA2-1BCF-497F-B3AA-83635BEAFFEB}"/>
                          </a:ext>
                        </a:extLst>
                      </p:cNvPr>
                      <p:cNvPicPr/>
                      <p:nvPr/>
                    </p:nvPicPr>
                    <p:blipFill>
                      <a:blip r:embed="rId10"/>
                      <a:stretch>
                        <a:fillRect/>
                      </a:stretch>
                    </p:blipFill>
                    <p:spPr>
                      <a:xfrm>
                        <a:off x="905924" y="4101334"/>
                        <a:ext cx="11217275" cy="1820863"/>
                      </a:xfrm>
                      <a:prstGeom prst="rect">
                        <a:avLst/>
                      </a:prstGeom>
                    </p:spPr>
                  </p:pic>
                </p:oleObj>
              </mc:Fallback>
            </mc:AlternateContent>
          </a:graphicData>
        </a:graphic>
      </p:graphicFrame>
      <p:graphicFrame>
        <p:nvGraphicFramePr>
          <p:cNvPr id="15" name="Oggetto 14">
            <a:extLst>
              <a:ext uri="{FF2B5EF4-FFF2-40B4-BE49-F238E27FC236}">
                <a16:creationId xmlns:a16="http://schemas.microsoft.com/office/drawing/2014/main" id="{2A4D43DA-7D70-4FC1-A234-A38408251D2C}"/>
              </a:ext>
            </a:extLst>
          </p:cNvPr>
          <p:cNvGraphicFramePr>
            <a:graphicFrameLocks noChangeAspect="1"/>
          </p:cNvGraphicFramePr>
          <p:nvPr>
            <p:extLst>
              <p:ext uri="{D42A27DB-BD31-4B8C-83A1-F6EECF244321}">
                <p14:modId xmlns:p14="http://schemas.microsoft.com/office/powerpoint/2010/main" val="3606657708"/>
              </p:ext>
            </p:extLst>
          </p:nvPr>
        </p:nvGraphicFramePr>
        <p:xfrm>
          <a:off x="4459861" y="6115800"/>
          <a:ext cx="4879402" cy="452728"/>
        </p:xfrm>
        <a:graphic>
          <a:graphicData uri="http://schemas.openxmlformats.org/presentationml/2006/ole">
            <mc:AlternateContent xmlns:mc="http://schemas.openxmlformats.org/markup-compatibility/2006">
              <mc:Choice xmlns:v="urn:schemas-microsoft-com:vml" Requires="v">
                <p:oleObj spid="_x0000_s32829" name="Equation" r:id="rId11" imgW="2463480" imgH="228600" progId="Equation.DSMT4">
                  <p:embed/>
                </p:oleObj>
              </mc:Choice>
              <mc:Fallback>
                <p:oleObj name="Equation" r:id="rId11" imgW="2463480" imgH="228600" progId="Equation.DSMT4">
                  <p:embed/>
                  <p:pic>
                    <p:nvPicPr>
                      <p:cNvPr id="0" name=""/>
                      <p:cNvPicPr/>
                      <p:nvPr/>
                    </p:nvPicPr>
                    <p:blipFill>
                      <a:blip r:embed="rId12"/>
                      <a:stretch>
                        <a:fillRect/>
                      </a:stretch>
                    </p:blipFill>
                    <p:spPr>
                      <a:xfrm>
                        <a:off x="4459861" y="6115800"/>
                        <a:ext cx="4879402" cy="452728"/>
                      </a:xfrm>
                      <a:prstGeom prst="rect">
                        <a:avLst/>
                      </a:prstGeom>
                    </p:spPr>
                  </p:pic>
                </p:oleObj>
              </mc:Fallback>
            </mc:AlternateContent>
          </a:graphicData>
        </a:graphic>
      </p:graphicFrame>
      <p:sp>
        <p:nvSpPr>
          <p:cNvPr id="17" name="Pulsante di azione: Avanti o successivo 16">
            <a:hlinkClick r:id="rId13" action="ppaction://hlinkfile" highlightClick="1"/>
            <a:extLst>
              <a:ext uri="{FF2B5EF4-FFF2-40B4-BE49-F238E27FC236}">
                <a16:creationId xmlns:a16="http://schemas.microsoft.com/office/drawing/2014/main" id="{2A81FCA7-9AB9-4903-89F3-FB7BB77CCA4B}"/>
              </a:ext>
            </a:extLst>
          </p:cNvPr>
          <p:cNvSpPr/>
          <p:nvPr/>
        </p:nvSpPr>
        <p:spPr>
          <a:xfrm>
            <a:off x="905924" y="6153299"/>
            <a:ext cx="1003177" cy="415229"/>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75934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600E666-6DBA-4F67-AFF5-9065A1746D3C}"/>
              </a:ext>
            </a:extLst>
          </p:cNvPr>
          <p:cNvSpPr txBox="1"/>
          <p:nvPr/>
        </p:nvSpPr>
        <p:spPr>
          <a:xfrm>
            <a:off x="650240" y="264160"/>
            <a:ext cx="10871200" cy="523220"/>
          </a:xfrm>
          <a:prstGeom prst="rect">
            <a:avLst/>
          </a:prstGeom>
          <a:noFill/>
        </p:spPr>
        <p:txBody>
          <a:bodyPr wrap="square" rtlCol="0">
            <a:spAutoFit/>
          </a:bodyPr>
          <a:lstStyle/>
          <a:p>
            <a:pPr algn="ctr"/>
            <a:r>
              <a:rPr lang="it-IT" sz="2800" dirty="0"/>
              <a:t>La capitalizzazione continua</a:t>
            </a:r>
          </a:p>
        </p:txBody>
      </p:sp>
      <p:sp>
        <p:nvSpPr>
          <p:cNvPr id="3" name="CasellaDiTesto 2">
            <a:extLst>
              <a:ext uri="{FF2B5EF4-FFF2-40B4-BE49-F238E27FC236}">
                <a16:creationId xmlns:a16="http://schemas.microsoft.com/office/drawing/2014/main" id="{4D33D742-958D-422B-858F-E08E3410B0D6}"/>
              </a:ext>
            </a:extLst>
          </p:cNvPr>
          <p:cNvSpPr txBox="1"/>
          <p:nvPr/>
        </p:nvSpPr>
        <p:spPr>
          <a:xfrm>
            <a:off x="550416" y="914400"/>
            <a:ext cx="10971024" cy="2308324"/>
          </a:xfrm>
          <a:prstGeom prst="rect">
            <a:avLst/>
          </a:prstGeom>
          <a:noFill/>
        </p:spPr>
        <p:txBody>
          <a:bodyPr wrap="square" rtlCol="0">
            <a:spAutoFit/>
          </a:bodyPr>
          <a:lstStyle/>
          <a:p>
            <a:pPr algn="just"/>
            <a:r>
              <a:rPr lang="it-IT" sz="2400" dirty="0"/>
              <a:t>In matematica finanziaria</a:t>
            </a:r>
          </a:p>
          <a:p>
            <a:pPr marL="285750" indent="-285750" algn="just">
              <a:buFont typeface="Arial" panose="020B0604020202020204" pitchFamily="34" charset="0"/>
              <a:buChar char="•"/>
            </a:pPr>
            <a:r>
              <a:rPr lang="it-IT" sz="2400" dirty="0"/>
              <a:t>se l’intervallo di tempo in cui vengono erogati gli interessi tende a zero</a:t>
            </a:r>
          </a:p>
          <a:p>
            <a:pPr marL="285750" indent="-285750" algn="just">
              <a:buFont typeface="Arial" panose="020B0604020202020204" pitchFamily="34" charset="0"/>
              <a:buChar char="•"/>
            </a:pPr>
            <a:r>
              <a:rPr lang="it-IT" sz="2400" dirty="0"/>
              <a:t>se gli interessi ad un «istante» t (sarebbe meglio dire discretizzando durante l’intervallo di tempo che va da t a </a:t>
            </a:r>
            <a:r>
              <a:rPr lang="it-IT" sz="2400" dirty="0" err="1"/>
              <a:t>t+dt</a:t>
            </a:r>
            <a:r>
              <a:rPr lang="it-IT" sz="2400" dirty="0"/>
              <a:t>) sono proporzionali al capitale al tempo iniziale t secondo una costante di proporzionalità detta </a:t>
            </a:r>
            <a:r>
              <a:rPr lang="it-IT" sz="2400" b="1" dirty="0"/>
              <a:t>intensità istantanea di interesse</a:t>
            </a:r>
            <a:r>
              <a:rPr lang="it-IT" sz="2400" dirty="0"/>
              <a:t>,  possiamo scrivere:</a:t>
            </a:r>
          </a:p>
        </p:txBody>
      </p:sp>
      <p:graphicFrame>
        <p:nvGraphicFramePr>
          <p:cNvPr id="4" name="Oggetto 3">
            <a:extLst>
              <a:ext uri="{FF2B5EF4-FFF2-40B4-BE49-F238E27FC236}">
                <a16:creationId xmlns:a16="http://schemas.microsoft.com/office/drawing/2014/main" id="{09A77CA2-1BCF-497F-B3AA-83635BEAFFEB}"/>
              </a:ext>
            </a:extLst>
          </p:cNvPr>
          <p:cNvGraphicFramePr>
            <a:graphicFrameLocks noChangeAspect="1"/>
          </p:cNvGraphicFramePr>
          <p:nvPr/>
        </p:nvGraphicFramePr>
        <p:xfrm>
          <a:off x="3862666" y="3349744"/>
          <a:ext cx="3802062" cy="1039813"/>
        </p:xfrm>
        <a:graphic>
          <a:graphicData uri="http://schemas.openxmlformats.org/presentationml/2006/ole">
            <mc:AlternateContent xmlns:mc="http://schemas.openxmlformats.org/markup-compatibility/2006">
              <mc:Choice xmlns:v="urn:schemas-microsoft-com:vml" Requires="v">
                <p:oleObj spid="_x0000_s33818" name="Equation" r:id="rId3" imgW="2044440" imgH="558720" progId="Equation.DSMT4">
                  <p:embed/>
                </p:oleObj>
              </mc:Choice>
              <mc:Fallback>
                <p:oleObj name="Equation" r:id="rId3" imgW="2044440" imgH="558720" progId="Equation.DSMT4">
                  <p:embed/>
                  <p:pic>
                    <p:nvPicPr>
                      <p:cNvPr id="4" name="Oggetto 3">
                        <a:extLst>
                          <a:ext uri="{FF2B5EF4-FFF2-40B4-BE49-F238E27FC236}">
                            <a16:creationId xmlns:a16="http://schemas.microsoft.com/office/drawing/2014/main" id="{09A77CA2-1BCF-497F-B3AA-83635BEAFFEB}"/>
                          </a:ext>
                        </a:extLst>
                      </p:cNvPr>
                      <p:cNvPicPr/>
                      <p:nvPr/>
                    </p:nvPicPr>
                    <p:blipFill>
                      <a:blip r:embed="rId4"/>
                      <a:stretch>
                        <a:fillRect/>
                      </a:stretch>
                    </p:blipFill>
                    <p:spPr>
                      <a:xfrm>
                        <a:off x="3862666" y="3349744"/>
                        <a:ext cx="3802062" cy="1039813"/>
                      </a:xfrm>
                      <a:prstGeom prst="rect">
                        <a:avLst/>
                      </a:prstGeom>
                    </p:spPr>
                  </p:pic>
                </p:oleObj>
              </mc:Fallback>
            </mc:AlternateContent>
          </a:graphicData>
        </a:graphic>
      </p:graphicFrame>
      <p:sp>
        <p:nvSpPr>
          <p:cNvPr id="11" name="CasellaDiTesto 10">
            <a:extLst>
              <a:ext uri="{FF2B5EF4-FFF2-40B4-BE49-F238E27FC236}">
                <a16:creationId xmlns:a16="http://schemas.microsoft.com/office/drawing/2014/main" id="{A0F55CA6-3177-437D-A0DA-073CA4C42111}"/>
              </a:ext>
            </a:extLst>
          </p:cNvPr>
          <p:cNvSpPr txBox="1"/>
          <p:nvPr/>
        </p:nvSpPr>
        <p:spPr>
          <a:xfrm>
            <a:off x="853441" y="4193411"/>
            <a:ext cx="9027406" cy="646331"/>
          </a:xfrm>
          <a:prstGeom prst="rect">
            <a:avLst/>
          </a:prstGeom>
          <a:noFill/>
        </p:spPr>
        <p:txBody>
          <a:bodyPr wrap="square" rtlCol="0">
            <a:spAutoFit/>
          </a:bodyPr>
          <a:lstStyle/>
          <a:p>
            <a:r>
              <a:rPr lang="it-IT" dirty="0"/>
              <a:t>L’equazione differenziale risolvente sarebbe quindi, ricordando che </a:t>
            </a:r>
          </a:p>
          <a:p>
            <a:endParaRPr lang="it-IT" dirty="0"/>
          </a:p>
        </p:txBody>
      </p:sp>
      <p:sp>
        <p:nvSpPr>
          <p:cNvPr id="12" name="CasellaDiTesto 11">
            <a:extLst>
              <a:ext uri="{FF2B5EF4-FFF2-40B4-BE49-F238E27FC236}">
                <a16:creationId xmlns:a16="http://schemas.microsoft.com/office/drawing/2014/main" id="{A5B71A5D-57CB-4E1B-99CC-3707E685E5C6}"/>
              </a:ext>
            </a:extLst>
          </p:cNvPr>
          <p:cNvSpPr txBox="1"/>
          <p:nvPr/>
        </p:nvSpPr>
        <p:spPr>
          <a:xfrm>
            <a:off x="853441" y="5556389"/>
            <a:ext cx="10857391" cy="646331"/>
          </a:xfrm>
          <a:prstGeom prst="rect">
            <a:avLst/>
          </a:prstGeom>
          <a:noFill/>
        </p:spPr>
        <p:txBody>
          <a:bodyPr wrap="square" rtlCol="0">
            <a:spAutoFit/>
          </a:bodyPr>
          <a:lstStyle/>
          <a:p>
            <a:r>
              <a:rPr lang="it-IT" dirty="0"/>
              <a:t>Nelle trattazioni tradizionali la (°°) è un’equazione a variabili separabili e si risolve proprio tornando alla forma «differenziale» (**) , separando le variabili e poi integrando.</a:t>
            </a:r>
          </a:p>
        </p:txBody>
      </p:sp>
      <p:graphicFrame>
        <p:nvGraphicFramePr>
          <p:cNvPr id="5" name="Oggetto 4">
            <a:extLst>
              <a:ext uri="{FF2B5EF4-FFF2-40B4-BE49-F238E27FC236}">
                <a16:creationId xmlns:a16="http://schemas.microsoft.com/office/drawing/2014/main" id="{D5B01BC5-8BE9-4C5A-8090-243F23AEAB40}"/>
              </a:ext>
            </a:extLst>
          </p:cNvPr>
          <p:cNvGraphicFramePr>
            <a:graphicFrameLocks noChangeAspect="1"/>
          </p:cNvGraphicFramePr>
          <p:nvPr/>
        </p:nvGraphicFramePr>
        <p:xfrm>
          <a:off x="7266373" y="4063276"/>
          <a:ext cx="1178820" cy="652561"/>
        </p:xfrm>
        <a:graphic>
          <a:graphicData uri="http://schemas.openxmlformats.org/presentationml/2006/ole">
            <mc:AlternateContent xmlns:mc="http://schemas.openxmlformats.org/markup-compatibility/2006">
              <mc:Choice xmlns:v="urn:schemas-microsoft-com:vml" Requires="v">
                <p:oleObj spid="_x0000_s33819" name="Equation" r:id="rId5" imgW="711000" imgH="393480" progId="Equation.DSMT4">
                  <p:embed/>
                </p:oleObj>
              </mc:Choice>
              <mc:Fallback>
                <p:oleObj name="Equation" r:id="rId5" imgW="711000" imgH="393480" progId="Equation.DSMT4">
                  <p:embed/>
                  <p:pic>
                    <p:nvPicPr>
                      <p:cNvPr id="5" name="Oggetto 4">
                        <a:extLst>
                          <a:ext uri="{FF2B5EF4-FFF2-40B4-BE49-F238E27FC236}">
                            <a16:creationId xmlns:a16="http://schemas.microsoft.com/office/drawing/2014/main" id="{D5B01BC5-8BE9-4C5A-8090-243F23AEAB40}"/>
                          </a:ext>
                        </a:extLst>
                      </p:cNvPr>
                      <p:cNvPicPr/>
                      <p:nvPr/>
                    </p:nvPicPr>
                    <p:blipFill>
                      <a:blip r:embed="rId6"/>
                      <a:stretch>
                        <a:fillRect/>
                      </a:stretch>
                    </p:blipFill>
                    <p:spPr>
                      <a:xfrm>
                        <a:off x="7266373" y="4063276"/>
                        <a:ext cx="1178820" cy="652561"/>
                      </a:xfrm>
                      <a:prstGeom prst="rect">
                        <a:avLst/>
                      </a:prstGeom>
                    </p:spPr>
                  </p:pic>
                </p:oleObj>
              </mc:Fallback>
            </mc:AlternateContent>
          </a:graphicData>
        </a:graphic>
      </p:graphicFrame>
      <p:graphicFrame>
        <p:nvGraphicFramePr>
          <p:cNvPr id="14" name="Oggetto 13">
            <a:extLst>
              <a:ext uri="{FF2B5EF4-FFF2-40B4-BE49-F238E27FC236}">
                <a16:creationId xmlns:a16="http://schemas.microsoft.com/office/drawing/2014/main" id="{749ED6DC-121F-468E-87C6-BAB4836377CB}"/>
              </a:ext>
            </a:extLst>
          </p:cNvPr>
          <p:cNvGraphicFramePr>
            <a:graphicFrameLocks noChangeAspect="1"/>
          </p:cNvGraphicFramePr>
          <p:nvPr/>
        </p:nvGraphicFramePr>
        <p:xfrm>
          <a:off x="4940459" y="4839742"/>
          <a:ext cx="2290762" cy="757238"/>
        </p:xfrm>
        <a:graphic>
          <a:graphicData uri="http://schemas.openxmlformats.org/presentationml/2006/ole">
            <mc:AlternateContent xmlns:mc="http://schemas.openxmlformats.org/markup-compatibility/2006">
              <mc:Choice xmlns:v="urn:schemas-microsoft-com:vml" Requires="v">
                <p:oleObj spid="_x0000_s33820" name="Equation" r:id="rId7" imgW="1231560" imgH="406080" progId="Equation.DSMT4">
                  <p:embed/>
                </p:oleObj>
              </mc:Choice>
              <mc:Fallback>
                <p:oleObj name="Equation" r:id="rId7" imgW="1231560" imgH="406080" progId="Equation.DSMT4">
                  <p:embed/>
                  <p:pic>
                    <p:nvPicPr>
                      <p:cNvPr id="14" name="Oggetto 13">
                        <a:extLst>
                          <a:ext uri="{FF2B5EF4-FFF2-40B4-BE49-F238E27FC236}">
                            <a16:creationId xmlns:a16="http://schemas.microsoft.com/office/drawing/2014/main" id="{749ED6DC-121F-468E-87C6-BAB4836377CB}"/>
                          </a:ext>
                        </a:extLst>
                      </p:cNvPr>
                      <p:cNvPicPr/>
                      <p:nvPr/>
                    </p:nvPicPr>
                    <p:blipFill>
                      <a:blip r:embed="rId8"/>
                      <a:stretch>
                        <a:fillRect/>
                      </a:stretch>
                    </p:blipFill>
                    <p:spPr>
                      <a:xfrm>
                        <a:off x="4940459" y="4839742"/>
                        <a:ext cx="2290762" cy="757238"/>
                      </a:xfrm>
                      <a:prstGeom prst="rect">
                        <a:avLst/>
                      </a:prstGeom>
                    </p:spPr>
                  </p:pic>
                </p:oleObj>
              </mc:Fallback>
            </mc:AlternateContent>
          </a:graphicData>
        </a:graphic>
      </p:graphicFrame>
    </p:spTree>
    <p:extLst>
      <p:ext uri="{BB962C8B-B14F-4D97-AF65-F5344CB8AC3E}">
        <p14:creationId xmlns:p14="http://schemas.microsoft.com/office/powerpoint/2010/main" val="997479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600E666-6DBA-4F67-AFF5-9065A1746D3C}"/>
              </a:ext>
            </a:extLst>
          </p:cNvPr>
          <p:cNvSpPr txBox="1"/>
          <p:nvPr/>
        </p:nvSpPr>
        <p:spPr>
          <a:xfrm>
            <a:off x="650240" y="264160"/>
            <a:ext cx="10871200" cy="523220"/>
          </a:xfrm>
          <a:prstGeom prst="rect">
            <a:avLst/>
          </a:prstGeom>
          <a:noFill/>
        </p:spPr>
        <p:txBody>
          <a:bodyPr wrap="square" rtlCol="0">
            <a:spAutoFit/>
          </a:bodyPr>
          <a:lstStyle/>
          <a:p>
            <a:pPr algn="ctr"/>
            <a:r>
              <a:rPr lang="it-IT" sz="2800" dirty="0"/>
              <a:t>La capitalizzazione continua (soluzione esatta)</a:t>
            </a:r>
          </a:p>
        </p:txBody>
      </p:sp>
      <p:graphicFrame>
        <p:nvGraphicFramePr>
          <p:cNvPr id="4" name="Oggetto 3">
            <a:extLst>
              <a:ext uri="{FF2B5EF4-FFF2-40B4-BE49-F238E27FC236}">
                <a16:creationId xmlns:a16="http://schemas.microsoft.com/office/drawing/2014/main" id="{09A77CA2-1BCF-497F-B3AA-83635BEAFFEB}"/>
              </a:ext>
            </a:extLst>
          </p:cNvPr>
          <p:cNvGraphicFramePr>
            <a:graphicFrameLocks noChangeAspect="1"/>
          </p:cNvGraphicFramePr>
          <p:nvPr/>
        </p:nvGraphicFramePr>
        <p:xfrm>
          <a:off x="559752" y="814830"/>
          <a:ext cx="11052175" cy="1820862"/>
        </p:xfrm>
        <a:graphic>
          <a:graphicData uri="http://schemas.openxmlformats.org/presentationml/2006/ole">
            <mc:AlternateContent xmlns:mc="http://schemas.openxmlformats.org/markup-compatibility/2006">
              <mc:Choice xmlns:v="urn:schemas-microsoft-com:vml" Requires="v">
                <p:oleObj spid="_x0000_s34845" name="Equation" r:id="rId3" imgW="5943600" imgH="977760" progId="Equation.DSMT4">
                  <p:embed/>
                </p:oleObj>
              </mc:Choice>
              <mc:Fallback>
                <p:oleObj name="Equation" r:id="rId3" imgW="5943600" imgH="977760" progId="Equation.DSMT4">
                  <p:embed/>
                  <p:pic>
                    <p:nvPicPr>
                      <p:cNvPr id="4" name="Oggetto 3">
                        <a:extLst>
                          <a:ext uri="{FF2B5EF4-FFF2-40B4-BE49-F238E27FC236}">
                            <a16:creationId xmlns:a16="http://schemas.microsoft.com/office/drawing/2014/main" id="{09A77CA2-1BCF-497F-B3AA-83635BEAFFEB}"/>
                          </a:ext>
                        </a:extLst>
                      </p:cNvPr>
                      <p:cNvPicPr/>
                      <p:nvPr/>
                    </p:nvPicPr>
                    <p:blipFill>
                      <a:blip r:embed="rId4"/>
                      <a:stretch>
                        <a:fillRect/>
                      </a:stretch>
                    </p:blipFill>
                    <p:spPr>
                      <a:xfrm>
                        <a:off x="559752" y="814830"/>
                        <a:ext cx="11052175" cy="1820862"/>
                      </a:xfrm>
                      <a:prstGeom prst="rect">
                        <a:avLst/>
                      </a:prstGeom>
                    </p:spPr>
                  </p:pic>
                </p:oleObj>
              </mc:Fallback>
            </mc:AlternateContent>
          </a:graphicData>
        </a:graphic>
      </p:graphicFrame>
      <p:graphicFrame>
        <p:nvGraphicFramePr>
          <p:cNvPr id="6" name="Oggetto 5">
            <a:extLst>
              <a:ext uri="{FF2B5EF4-FFF2-40B4-BE49-F238E27FC236}">
                <a16:creationId xmlns:a16="http://schemas.microsoft.com/office/drawing/2014/main" id="{56E97391-2B67-4584-BB73-954C64FC5E67}"/>
              </a:ext>
            </a:extLst>
          </p:cNvPr>
          <p:cNvGraphicFramePr>
            <a:graphicFrameLocks noChangeAspect="1"/>
          </p:cNvGraphicFramePr>
          <p:nvPr/>
        </p:nvGraphicFramePr>
        <p:xfrm>
          <a:off x="4717126" y="2896648"/>
          <a:ext cx="2341562" cy="674086"/>
        </p:xfrm>
        <a:graphic>
          <a:graphicData uri="http://schemas.openxmlformats.org/presentationml/2006/ole">
            <mc:AlternateContent xmlns:mc="http://schemas.openxmlformats.org/markup-compatibility/2006">
              <mc:Choice xmlns:v="urn:schemas-microsoft-com:vml" Requires="v">
                <p:oleObj spid="_x0000_s34846" name="Equation" r:id="rId5" imgW="838080" imgH="241200" progId="Equation.DSMT4">
                  <p:embed/>
                </p:oleObj>
              </mc:Choice>
              <mc:Fallback>
                <p:oleObj name="Equation" r:id="rId5" imgW="838080" imgH="241200" progId="Equation.DSMT4">
                  <p:embed/>
                  <p:pic>
                    <p:nvPicPr>
                      <p:cNvPr id="6" name="Oggetto 5">
                        <a:extLst>
                          <a:ext uri="{FF2B5EF4-FFF2-40B4-BE49-F238E27FC236}">
                            <a16:creationId xmlns:a16="http://schemas.microsoft.com/office/drawing/2014/main" id="{56E97391-2B67-4584-BB73-954C64FC5E67}"/>
                          </a:ext>
                        </a:extLst>
                      </p:cNvPr>
                      <p:cNvPicPr/>
                      <p:nvPr/>
                    </p:nvPicPr>
                    <p:blipFill>
                      <a:blip r:embed="rId6"/>
                      <a:stretch>
                        <a:fillRect/>
                      </a:stretch>
                    </p:blipFill>
                    <p:spPr>
                      <a:xfrm>
                        <a:off x="4717126" y="2896648"/>
                        <a:ext cx="2341562" cy="674086"/>
                      </a:xfrm>
                      <a:prstGeom prst="rect">
                        <a:avLst/>
                      </a:prstGeom>
                    </p:spPr>
                  </p:pic>
                </p:oleObj>
              </mc:Fallback>
            </mc:AlternateContent>
          </a:graphicData>
        </a:graphic>
      </p:graphicFrame>
      <p:sp>
        <p:nvSpPr>
          <p:cNvPr id="7" name="CasellaDiTesto 6">
            <a:extLst>
              <a:ext uri="{FF2B5EF4-FFF2-40B4-BE49-F238E27FC236}">
                <a16:creationId xmlns:a16="http://schemas.microsoft.com/office/drawing/2014/main" id="{BB64F7D6-CF6E-4351-AE30-8FAEBE620C62}"/>
              </a:ext>
            </a:extLst>
          </p:cNvPr>
          <p:cNvSpPr txBox="1"/>
          <p:nvPr/>
        </p:nvSpPr>
        <p:spPr>
          <a:xfrm>
            <a:off x="559752" y="3701988"/>
            <a:ext cx="10262587" cy="1569660"/>
          </a:xfrm>
          <a:prstGeom prst="rect">
            <a:avLst/>
          </a:prstGeom>
          <a:noFill/>
        </p:spPr>
        <p:txBody>
          <a:bodyPr wrap="square" rtlCol="0">
            <a:spAutoFit/>
          </a:bodyPr>
          <a:lstStyle/>
          <a:p>
            <a:pPr algn="just"/>
            <a:r>
              <a:rPr lang="it-IT" sz="2400" dirty="0"/>
              <a:t>Confrontando tale formula con i vari regimi di capitalizzazione (semplice, composto, </a:t>
            </a:r>
            <a:r>
              <a:rPr lang="it-IT" sz="2400" dirty="0" err="1"/>
              <a:t>ecc</a:t>
            </a:r>
            <a:r>
              <a:rPr lang="it-IT" sz="2400" dirty="0"/>
              <a:t>…) si verifica che l’intensità istantanea di interesse </a:t>
            </a:r>
            <a:r>
              <a:rPr lang="el-GR" sz="2400" dirty="0">
                <a:latin typeface="Times New Roman" panose="02020603050405020304" pitchFamily="18" charset="0"/>
                <a:cs typeface="Times New Roman" panose="02020603050405020304" pitchFamily="18" charset="0"/>
              </a:rPr>
              <a:t>δ</a:t>
            </a:r>
            <a:r>
              <a:rPr lang="it-IT" sz="2400" dirty="0">
                <a:latin typeface="Times New Roman" panose="02020603050405020304" pitchFamily="18" charset="0"/>
                <a:cs typeface="Times New Roman" panose="02020603050405020304" pitchFamily="18" charset="0"/>
              </a:rPr>
              <a:t> </a:t>
            </a:r>
            <a:r>
              <a:rPr lang="it-IT" sz="2400" dirty="0"/>
              <a:t>determina univocamente la legge di capitalizzazione. Ad esempio per la capitalizzazione composta</a:t>
            </a:r>
          </a:p>
        </p:txBody>
      </p:sp>
      <p:graphicFrame>
        <p:nvGraphicFramePr>
          <p:cNvPr id="8" name="Oggetto 7">
            <a:extLst>
              <a:ext uri="{FF2B5EF4-FFF2-40B4-BE49-F238E27FC236}">
                <a16:creationId xmlns:a16="http://schemas.microsoft.com/office/drawing/2014/main" id="{0EE86271-0411-412F-A599-D6C8CF0B88BB}"/>
              </a:ext>
            </a:extLst>
          </p:cNvPr>
          <p:cNvGraphicFramePr>
            <a:graphicFrameLocks noChangeAspect="1"/>
          </p:cNvGraphicFramePr>
          <p:nvPr/>
        </p:nvGraphicFramePr>
        <p:xfrm>
          <a:off x="2102909" y="5177790"/>
          <a:ext cx="8267700" cy="1416050"/>
        </p:xfrm>
        <a:graphic>
          <a:graphicData uri="http://schemas.openxmlformats.org/presentationml/2006/ole">
            <mc:AlternateContent xmlns:mc="http://schemas.openxmlformats.org/markup-compatibility/2006">
              <mc:Choice xmlns:v="urn:schemas-microsoft-com:vml" Requires="v">
                <p:oleObj spid="_x0000_s34847" name="Equation" r:id="rId7" imgW="2958840" imgH="507960" progId="Equation.DSMT4">
                  <p:embed/>
                </p:oleObj>
              </mc:Choice>
              <mc:Fallback>
                <p:oleObj name="Equation" r:id="rId7" imgW="2958840" imgH="507960" progId="Equation.DSMT4">
                  <p:embed/>
                  <p:pic>
                    <p:nvPicPr>
                      <p:cNvPr id="8" name="Oggetto 7">
                        <a:extLst>
                          <a:ext uri="{FF2B5EF4-FFF2-40B4-BE49-F238E27FC236}">
                            <a16:creationId xmlns:a16="http://schemas.microsoft.com/office/drawing/2014/main" id="{0EE86271-0411-412F-A599-D6C8CF0B88BB}"/>
                          </a:ext>
                        </a:extLst>
                      </p:cNvPr>
                      <p:cNvPicPr/>
                      <p:nvPr/>
                    </p:nvPicPr>
                    <p:blipFill>
                      <a:blip r:embed="rId8"/>
                      <a:stretch>
                        <a:fillRect/>
                      </a:stretch>
                    </p:blipFill>
                    <p:spPr>
                      <a:xfrm>
                        <a:off x="2102909" y="5177790"/>
                        <a:ext cx="8267700" cy="1416050"/>
                      </a:xfrm>
                      <a:prstGeom prst="rect">
                        <a:avLst/>
                      </a:prstGeom>
                    </p:spPr>
                  </p:pic>
                </p:oleObj>
              </mc:Fallback>
            </mc:AlternateContent>
          </a:graphicData>
        </a:graphic>
      </p:graphicFrame>
      <p:sp>
        <p:nvSpPr>
          <p:cNvPr id="3" name="Pulsante di azione: Avanti o successivo 2">
            <a:hlinkClick r:id="rId9" action="ppaction://hlinkfile" highlightClick="1"/>
            <a:extLst>
              <a:ext uri="{FF2B5EF4-FFF2-40B4-BE49-F238E27FC236}">
                <a16:creationId xmlns:a16="http://schemas.microsoft.com/office/drawing/2014/main" id="{539C9608-C0FE-46C3-8E37-CC0D545207A9}"/>
              </a:ext>
            </a:extLst>
          </p:cNvPr>
          <p:cNvSpPr/>
          <p:nvPr/>
        </p:nvSpPr>
        <p:spPr>
          <a:xfrm>
            <a:off x="284085" y="6098959"/>
            <a:ext cx="1118587" cy="494881"/>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93998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8CBA65-DED9-4351-B235-6292422E969E}"/>
              </a:ext>
            </a:extLst>
          </p:cNvPr>
          <p:cNvSpPr>
            <a:spLocks noGrp="1"/>
          </p:cNvSpPr>
          <p:nvPr>
            <p:ph type="title" idx="4294967295"/>
          </p:nvPr>
        </p:nvSpPr>
        <p:spPr>
          <a:xfrm>
            <a:off x="0" y="365125"/>
            <a:ext cx="10515600" cy="781050"/>
          </a:xfrm>
        </p:spPr>
        <p:txBody>
          <a:bodyPr/>
          <a:lstStyle/>
          <a:p>
            <a:pPr algn="ctr"/>
            <a:r>
              <a:rPr lang="it-IT" dirty="0"/>
              <a:t>Svuotamento di un serbatoio</a:t>
            </a:r>
          </a:p>
        </p:txBody>
      </p:sp>
      <p:pic>
        <p:nvPicPr>
          <p:cNvPr id="3" name="Immagine 2">
            <a:extLst>
              <a:ext uri="{FF2B5EF4-FFF2-40B4-BE49-F238E27FC236}">
                <a16:creationId xmlns:a16="http://schemas.microsoft.com/office/drawing/2014/main" id="{11F7032B-3AE1-4371-A6CD-B0746143F7C3}"/>
              </a:ext>
            </a:extLst>
          </p:cNvPr>
          <p:cNvPicPr>
            <a:picLocks noChangeAspect="1"/>
          </p:cNvPicPr>
          <p:nvPr/>
        </p:nvPicPr>
        <p:blipFill>
          <a:blip r:embed="rId3"/>
          <a:stretch>
            <a:fillRect/>
          </a:stretch>
        </p:blipFill>
        <p:spPr>
          <a:xfrm>
            <a:off x="388956" y="1145894"/>
            <a:ext cx="3543300" cy="3028950"/>
          </a:xfrm>
          <a:prstGeom prst="rect">
            <a:avLst/>
          </a:prstGeom>
        </p:spPr>
      </p:pic>
      <p:cxnSp>
        <p:nvCxnSpPr>
          <p:cNvPr id="5" name="Connettore 2 4">
            <a:extLst>
              <a:ext uri="{FF2B5EF4-FFF2-40B4-BE49-F238E27FC236}">
                <a16:creationId xmlns:a16="http://schemas.microsoft.com/office/drawing/2014/main" id="{EEEA3790-2280-41AB-9F6B-8ACF32C2D804}"/>
              </a:ext>
            </a:extLst>
          </p:cNvPr>
          <p:cNvCxnSpPr/>
          <p:nvPr/>
        </p:nvCxnSpPr>
        <p:spPr>
          <a:xfrm flipV="1">
            <a:off x="3391382" y="1504709"/>
            <a:ext cx="0" cy="15741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6" name="Oggetto 5">
            <a:extLst>
              <a:ext uri="{FF2B5EF4-FFF2-40B4-BE49-F238E27FC236}">
                <a16:creationId xmlns:a16="http://schemas.microsoft.com/office/drawing/2014/main" id="{AC1C4A98-CDB6-4A0C-A224-A52B2104D66A}"/>
              </a:ext>
            </a:extLst>
          </p:cNvPr>
          <p:cNvGraphicFramePr>
            <a:graphicFrameLocks noChangeAspect="1"/>
          </p:cNvGraphicFramePr>
          <p:nvPr>
            <p:extLst>
              <p:ext uri="{D42A27DB-BD31-4B8C-83A1-F6EECF244321}">
                <p14:modId xmlns:p14="http://schemas.microsoft.com/office/powerpoint/2010/main" val="2449181743"/>
              </p:ext>
            </p:extLst>
          </p:nvPr>
        </p:nvGraphicFramePr>
        <p:xfrm>
          <a:off x="3403768" y="2205498"/>
          <a:ext cx="528488" cy="384355"/>
        </p:xfrm>
        <a:graphic>
          <a:graphicData uri="http://schemas.openxmlformats.org/presentationml/2006/ole">
            <mc:AlternateContent xmlns:mc="http://schemas.openxmlformats.org/markup-compatibility/2006">
              <mc:Choice xmlns:v="urn:schemas-microsoft-com:vml" Requires="v">
                <p:oleObj spid="_x0000_s9269" name="Equation" r:id="rId4" imgW="279360" imgH="203040" progId="Equation.DSMT4">
                  <p:embed/>
                </p:oleObj>
              </mc:Choice>
              <mc:Fallback>
                <p:oleObj name="Equation" r:id="rId4" imgW="279360" imgH="203040" progId="Equation.DSMT4">
                  <p:embed/>
                  <p:pic>
                    <p:nvPicPr>
                      <p:cNvPr id="0" name=""/>
                      <p:cNvPicPr/>
                      <p:nvPr/>
                    </p:nvPicPr>
                    <p:blipFill>
                      <a:blip r:embed="rId5"/>
                      <a:stretch>
                        <a:fillRect/>
                      </a:stretch>
                    </p:blipFill>
                    <p:spPr>
                      <a:xfrm>
                        <a:off x="3403768" y="2205498"/>
                        <a:ext cx="528488" cy="384355"/>
                      </a:xfrm>
                      <a:prstGeom prst="rect">
                        <a:avLst/>
                      </a:prstGeom>
                    </p:spPr>
                  </p:pic>
                </p:oleObj>
              </mc:Fallback>
            </mc:AlternateContent>
          </a:graphicData>
        </a:graphic>
      </p:graphicFrame>
      <p:cxnSp>
        <p:nvCxnSpPr>
          <p:cNvPr id="8" name="Connettore 2 7">
            <a:extLst>
              <a:ext uri="{FF2B5EF4-FFF2-40B4-BE49-F238E27FC236}">
                <a16:creationId xmlns:a16="http://schemas.microsoft.com/office/drawing/2014/main" id="{07C412A0-B253-47DB-8D3F-543796D4FD9C}"/>
              </a:ext>
            </a:extLst>
          </p:cNvPr>
          <p:cNvCxnSpPr>
            <a:cxnSpLocks/>
          </p:cNvCxnSpPr>
          <p:nvPr/>
        </p:nvCxnSpPr>
        <p:spPr>
          <a:xfrm>
            <a:off x="388956" y="1504709"/>
            <a:ext cx="0" cy="231784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9" name="Oggetto 8">
            <a:extLst>
              <a:ext uri="{FF2B5EF4-FFF2-40B4-BE49-F238E27FC236}">
                <a16:creationId xmlns:a16="http://schemas.microsoft.com/office/drawing/2014/main" id="{F0CAA5F4-8125-4E13-9F22-F184FDE287DE}"/>
              </a:ext>
            </a:extLst>
          </p:cNvPr>
          <p:cNvGraphicFramePr>
            <a:graphicFrameLocks noChangeAspect="1"/>
          </p:cNvGraphicFramePr>
          <p:nvPr>
            <p:extLst>
              <p:ext uri="{D42A27DB-BD31-4B8C-83A1-F6EECF244321}">
                <p14:modId xmlns:p14="http://schemas.microsoft.com/office/powerpoint/2010/main" val="1168822796"/>
              </p:ext>
            </p:extLst>
          </p:nvPr>
        </p:nvGraphicFramePr>
        <p:xfrm>
          <a:off x="0" y="2291787"/>
          <a:ext cx="363001" cy="384354"/>
        </p:xfrm>
        <a:graphic>
          <a:graphicData uri="http://schemas.openxmlformats.org/presentationml/2006/ole">
            <mc:AlternateContent xmlns:mc="http://schemas.openxmlformats.org/markup-compatibility/2006">
              <mc:Choice xmlns:v="urn:schemas-microsoft-com:vml" Requires="v">
                <p:oleObj spid="_x0000_s9270" name="Equation" r:id="rId6" imgW="215640" imgH="228600" progId="Equation.DSMT4">
                  <p:embed/>
                </p:oleObj>
              </mc:Choice>
              <mc:Fallback>
                <p:oleObj name="Equation" r:id="rId6" imgW="215640" imgH="228600" progId="Equation.DSMT4">
                  <p:embed/>
                  <p:pic>
                    <p:nvPicPr>
                      <p:cNvPr id="0" name=""/>
                      <p:cNvPicPr/>
                      <p:nvPr/>
                    </p:nvPicPr>
                    <p:blipFill>
                      <a:blip r:embed="rId7"/>
                      <a:stretch>
                        <a:fillRect/>
                      </a:stretch>
                    </p:blipFill>
                    <p:spPr>
                      <a:xfrm>
                        <a:off x="0" y="2291787"/>
                        <a:ext cx="363001" cy="384354"/>
                      </a:xfrm>
                      <a:prstGeom prst="rect">
                        <a:avLst/>
                      </a:prstGeom>
                    </p:spPr>
                  </p:pic>
                </p:oleObj>
              </mc:Fallback>
            </mc:AlternateContent>
          </a:graphicData>
        </a:graphic>
      </p:graphicFrame>
      <p:sp>
        <p:nvSpPr>
          <p:cNvPr id="10" name="CasellaDiTesto 9">
            <a:extLst>
              <a:ext uri="{FF2B5EF4-FFF2-40B4-BE49-F238E27FC236}">
                <a16:creationId xmlns:a16="http://schemas.microsoft.com/office/drawing/2014/main" id="{1D45464F-4919-4D5B-8D15-066047097EBF}"/>
              </a:ext>
            </a:extLst>
          </p:cNvPr>
          <p:cNvSpPr txBox="1"/>
          <p:nvPr/>
        </p:nvSpPr>
        <p:spPr>
          <a:xfrm>
            <a:off x="4326018" y="1145894"/>
            <a:ext cx="7187878" cy="3170099"/>
          </a:xfrm>
          <a:prstGeom prst="rect">
            <a:avLst/>
          </a:prstGeom>
          <a:noFill/>
        </p:spPr>
        <p:txBody>
          <a:bodyPr wrap="square" rtlCol="0">
            <a:spAutoFit/>
          </a:bodyPr>
          <a:lstStyle/>
          <a:p>
            <a:pPr algn="just"/>
            <a:r>
              <a:rPr lang="it-IT" sz="2000" dirty="0"/>
              <a:t>Come è noto (è una conseguenza del teorema di </a:t>
            </a:r>
            <a:r>
              <a:rPr lang="it-IT" sz="2000" dirty="0" err="1"/>
              <a:t>Bernoulli</a:t>
            </a:r>
            <a:r>
              <a:rPr lang="it-IT" sz="2000" dirty="0"/>
              <a:t>) se pratichiamo un foro a profondità h rispetto alla superficie libera del liquido, nell’ipotesi che l’Area del foro sia molto minore della sezione del recipiente, vale il teorema di Torricelli.</a:t>
            </a:r>
          </a:p>
          <a:p>
            <a:pPr algn="just"/>
            <a:r>
              <a:rPr lang="it-IT" sz="2000" dirty="0"/>
              <a:t>La velocità di deflusso vale </a:t>
            </a:r>
          </a:p>
          <a:p>
            <a:pPr algn="just"/>
            <a:endParaRPr lang="it-IT" sz="2000" dirty="0"/>
          </a:p>
          <a:p>
            <a:pPr algn="just"/>
            <a:endParaRPr lang="it-IT" sz="2000" dirty="0"/>
          </a:p>
          <a:p>
            <a:pPr algn="just"/>
            <a:r>
              <a:rPr lang="it-IT" sz="2000" dirty="0"/>
              <a:t>Ora man mano che il liquido esce il livello h(t) della superficie libera, per quanto lentamente, diminuisce variando la velocità di deflusso.</a:t>
            </a:r>
          </a:p>
        </p:txBody>
      </p:sp>
      <p:graphicFrame>
        <p:nvGraphicFramePr>
          <p:cNvPr id="11" name="Oggetto 10">
            <a:extLst>
              <a:ext uri="{FF2B5EF4-FFF2-40B4-BE49-F238E27FC236}">
                <a16:creationId xmlns:a16="http://schemas.microsoft.com/office/drawing/2014/main" id="{F6D04556-AB94-456F-8F23-8A52EF6E8C9D}"/>
              </a:ext>
            </a:extLst>
          </p:cNvPr>
          <p:cNvGraphicFramePr>
            <a:graphicFrameLocks noChangeAspect="1"/>
          </p:cNvGraphicFramePr>
          <p:nvPr>
            <p:extLst>
              <p:ext uri="{D42A27DB-BD31-4B8C-83A1-F6EECF244321}">
                <p14:modId xmlns:p14="http://schemas.microsoft.com/office/powerpoint/2010/main" val="1355394066"/>
              </p:ext>
            </p:extLst>
          </p:nvPr>
        </p:nvGraphicFramePr>
        <p:xfrm>
          <a:off x="6437313" y="2776538"/>
          <a:ext cx="2209800" cy="501650"/>
        </p:xfrm>
        <a:graphic>
          <a:graphicData uri="http://schemas.openxmlformats.org/presentationml/2006/ole">
            <mc:AlternateContent xmlns:mc="http://schemas.openxmlformats.org/markup-compatibility/2006">
              <mc:Choice xmlns:v="urn:schemas-microsoft-com:vml" Requires="v">
                <p:oleObj spid="_x0000_s9271" name="Equation" r:id="rId8" imgW="1117440" imgH="253800" progId="Equation.DSMT4">
                  <p:embed/>
                </p:oleObj>
              </mc:Choice>
              <mc:Fallback>
                <p:oleObj name="Equation" r:id="rId8" imgW="1117440" imgH="253800" progId="Equation.DSMT4">
                  <p:embed/>
                  <p:pic>
                    <p:nvPicPr>
                      <p:cNvPr id="0" name=""/>
                      <p:cNvPicPr/>
                      <p:nvPr/>
                    </p:nvPicPr>
                    <p:blipFill>
                      <a:blip r:embed="rId9"/>
                      <a:stretch>
                        <a:fillRect/>
                      </a:stretch>
                    </p:blipFill>
                    <p:spPr>
                      <a:xfrm>
                        <a:off x="6437313" y="2776538"/>
                        <a:ext cx="2209800" cy="501650"/>
                      </a:xfrm>
                      <a:prstGeom prst="rect">
                        <a:avLst/>
                      </a:prstGeom>
                    </p:spPr>
                  </p:pic>
                </p:oleObj>
              </mc:Fallback>
            </mc:AlternateContent>
          </a:graphicData>
        </a:graphic>
      </p:graphicFrame>
      <p:sp>
        <p:nvSpPr>
          <p:cNvPr id="12" name="CasellaDiTesto 11">
            <a:extLst>
              <a:ext uri="{FF2B5EF4-FFF2-40B4-BE49-F238E27FC236}">
                <a16:creationId xmlns:a16="http://schemas.microsoft.com/office/drawing/2014/main" id="{0D85484B-32A9-48A3-8E18-FF6C4E5FD826}"/>
              </a:ext>
            </a:extLst>
          </p:cNvPr>
          <p:cNvSpPr txBox="1"/>
          <p:nvPr/>
        </p:nvSpPr>
        <p:spPr>
          <a:xfrm>
            <a:off x="388956" y="4502552"/>
            <a:ext cx="10734315" cy="2308324"/>
          </a:xfrm>
          <a:prstGeom prst="rect">
            <a:avLst/>
          </a:prstGeom>
          <a:noFill/>
        </p:spPr>
        <p:txBody>
          <a:bodyPr wrap="square" rtlCol="0">
            <a:spAutoFit/>
          </a:bodyPr>
          <a:lstStyle/>
          <a:p>
            <a:r>
              <a:rPr lang="it-IT" dirty="0"/>
              <a:t>Indicando con </a:t>
            </a:r>
          </a:p>
          <a:p>
            <a:pPr marL="285750" indent="-285750">
              <a:buFont typeface="Arial" panose="020B0604020202020204" pitchFamily="34" charset="0"/>
              <a:buChar char="•"/>
            </a:pPr>
            <a:r>
              <a:rPr lang="it-IT" dirty="0"/>
              <a:t>A la sezione del recipiente</a:t>
            </a:r>
          </a:p>
          <a:p>
            <a:pPr marL="285750" indent="-285750">
              <a:buFont typeface="Arial" panose="020B0604020202020204" pitchFamily="34" charset="0"/>
              <a:buChar char="•"/>
            </a:pPr>
            <a:r>
              <a:rPr lang="it-IT" dirty="0"/>
              <a:t>A la sezione del foro di uscita</a:t>
            </a:r>
          </a:p>
          <a:p>
            <a:pPr marL="285750" indent="-285750">
              <a:buFont typeface="Arial" panose="020B0604020202020204" pitchFamily="34" charset="0"/>
              <a:buChar char="•"/>
            </a:pPr>
            <a:r>
              <a:rPr lang="it-IT" dirty="0"/>
              <a:t>h(t) l’altezza della superficie libera del liquido al di sopra del foro di uscita</a:t>
            </a:r>
          </a:p>
          <a:p>
            <a:pPr marL="285750" indent="-285750">
              <a:buFont typeface="Arial" panose="020B0604020202020204" pitchFamily="34" charset="0"/>
              <a:buChar char="•"/>
            </a:pPr>
            <a:r>
              <a:rPr lang="it-IT" dirty="0"/>
              <a:t>Q(t) la portata in uscita dal serbatoio che ricordiamo è uguale, per l’equazione di continuità, al prodotto dell’area del foro per la velocità di deflusso</a:t>
            </a:r>
          </a:p>
          <a:p>
            <a:endParaRPr lang="it-IT" dirty="0"/>
          </a:p>
          <a:p>
            <a:r>
              <a:rPr lang="it-IT" dirty="0"/>
              <a:t>Possiamo scrivere</a:t>
            </a:r>
          </a:p>
        </p:txBody>
      </p:sp>
    </p:spTree>
    <p:extLst>
      <p:ext uri="{BB962C8B-B14F-4D97-AF65-F5344CB8AC3E}">
        <p14:creationId xmlns:p14="http://schemas.microsoft.com/office/powerpoint/2010/main" val="3952957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8CBA65-DED9-4351-B235-6292422E969E}"/>
              </a:ext>
            </a:extLst>
          </p:cNvPr>
          <p:cNvSpPr>
            <a:spLocks noGrp="1"/>
          </p:cNvSpPr>
          <p:nvPr>
            <p:ph type="title" idx="4294967295"/>
          </p:nvPr>
        </p:nvSpPr>
        <p:spPr>
          <a:xfrm>
            <a:off x="0" y="365125"/>
            <a:ext cx="10515600" cy="781050"/>
          </a:xfrm>
        </p:spPr>
        <p:txBody>
          <a:bodyPr>
            <a:normAutofit fontScale="90000"/>
          </a:bodyPr>
          <a:lstStyle/>
          <a:p>
            <a:pPr algn="ctr"/>
            <a:r>
              <a:rPr lang="it-IT" dirty="0"/>
              <a:t>Svuotamento di un serbatoio (modellizzazione)</a:t>
            </a:r>
          </a:p>
        </p:txBody>
      </p:sp>
      <p:sp>
        <p:nvSpPr>
          <p:cNvPr id="12" name="CasellaDiTesto 11">
            <a:extLst>
              <a:ext uri="{FF2B5EF4-FFF2-40B4-BE49-F238E27FC236}">
                <a16:creationId xmlns:a16="http://schemas.microsoft.com/office/drawing/2014/main" id="{0D85484B-32A9-48A3-8E18-FF6C4E5FD826}"/>
              </a:ext>
            </a:extLst>
          </p:cNvPr>
          <p:cNvSpPr txBox="1"/>
          <p:nvPr/>
        </p:nvSpPr>
        <p:spPr>
          <a:xfrm>
            <a:off x="4117172" y="1243513"/>
            <a:ext cx="7539209" cy="2862322"/>
          </a:xfrm>
          <a:prstGeom prst="rect">
            <a:avLst/>
          </a:prstGeom>
          <a:noFill/>
        </p:spPr>
        <p:txBody>
          <a:bodyPr wrap="square" rtlCol="0">
            <a:spAutoFit/>
          </a:bodyPr>
          <a:lstStyle/>
          <a:p>
            <a:r>
              <a:rPr lang="it-IT" dirty="0"/>
              <a:t>Indicando con </a:t>
            </a:r>
          </a:p>
          <a:p>
            <a:pPr marL="285750" indent="-285750">
              <a:buFont typeface="Arial" panose="020B0604020202020204" pitchFamily="34" charset="0"/>
              <a:buChar char="•"/>
            </a:pPr>
            <a:r>
              <a:rPr lang="it-IT" dirty="0"/>
              <a:t>A la sezione del recipiente</a:t>
            </a:r>
          </a:p>
          <a:p>
            <a:pPr marL="285750" indent="-285750">
              <a:buFont typeface="Arial" panose="020B0604020202020204" pitchFamily="34" charset="0"/>
              <a:buChar char="•"/>
            </a:pPr>
            <a:r>
              <a:rPr lang="it-IT" dirty="0"/>
              <a:t>A la sezione del foro di uscita</a:t>
            </a:r>
          </a:p>
          <a:p>
            <a:pPr marL="285750" indent="-285750">
              <a:buFont typeface="Arial" panose="020B0604020202020204" pitchFamily="34" charset="0"/>
              <a:buChar char="•"/>
            </a:pPr>
            <a:r>
              <a:rPr lang="it-IT" dirty="0"/>
              <a:t>h(t) l’altezza della superficie libera del liquido al di sopra del foro di uscita</a:t>
            </a:r>
          </a:p>
          <a:p>
            <a:pPr marL="285750" indent="-285750">
              <a:buFont typeface="Arial" panose="020B0604020202020204" pitchFamily="34" charset="0"/>
              <a:buChar char="•"/>
            </a:pPr>
            <a:r>
              <a:rPr lang="it-IT" dirty="0"/>
              <a:t>Q(t) la portata volumetrica in uscita dal serbatoio che ricordiamo è uguale, per l’equazione di continuità, al prodotto dell’area del foro per la velocità di deflusso</a:t>
            </a:r>
          </a:p>
          <a:p>
            <a:pPr algn="just"/>
            <a:r>
              <a:rPr lang="it-IT" dirty="0"/>
              <a:t>Tenendo presente che la variazione (infinitesimale) di Volume </a:t>
            </a:r>
            <a:r>
              <a:rPr lang="it-IT" dirty="0" err="1"/>
              <a:t>dV</a:t>
            </a:r>
            <a:r>
              <a:rPr lang="it-IT" dirty="0"/>
              <a:t> di acqua nel serbatoio è uguale al volume di acqua che esce dal serbatoio, possiamo scrivere:</a:t>
            </a:r>
          </a:p>
        </p:txBody>
      </p:sp>
      <p:pic>
        <p:nvPicPr>
          <p:cNvPr id="14" name="Immagine 13">
            <a:extLst>
              <a:ext uri="{FF2B5EF4-FFF2-40B4-BE49-F238E27FC236}">
                <a16:creationId xmlns:a16="http://schemas.microsoft.com/office/drawing/2014/main" id="{086EA754-24A7-4F3C-B4AD-E41146DA2964}"/>
              </a:ext>
            </a:extLst>
          </p:cNvPr>
          <p:cNvPicPr>
            <a:picLocks noChangeAspect="1"/>
          </p:cNvPicPr>
          <p:nvPr/>
        </p:nvPicPr>
        <p:blipFill>
          <a:blip r:embed="rId3"/>
          <a:stretch>
            <a:fillRect/>
          </a:stretch>
        </p:blipFill>
        <p:spPr>
          <a:xfrm>
            <a:off x="78017" y="1145894"/>
            <a:ext cx="4039155" cy="2756333"/>
          </a:xfrm>
          <a:prstGeom prst="rect">
            <a:avLst/>
          </a:prstGeom>
        </p:spPr>
      </p:pic>
      <p:sp>
        <p:nvSpPr>
          <p:cNvPr id="15" name="Rettangolo 14">
            <a:extLst>
              <a:ext uri="{FF2B5EF4-FFF2-40B4-BE49-F238E27FC236}">
                <a16:creationId xmlns:a16="http://schemas.microsoft.com/office/drawing/2014/main" id="{F9189533-7E56-471C-950C-5C3330221DA8}"/>
              </a:ext>
            </a:extLst>
          </p:cNvPr>
          <p:cNvSpPr/>
          <p:nvPr/>
        </p:nvSpPr>
        <p:spPr>
          <a:xfrm>
            <a:off x="838200" y="1553592"/>
            <a:ext cx="1807346" cy="310719"/>
          </a:xfrm>
          <a:prstGeom prst="rect">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7" name="Connettore 2 16">
            <a:extLst>
              <a:ext uri="{FF2B5EF4-FFF2-40B4-BE49-F238E27FC236}">
                <a16:creationId xmlns:a16="http://schemas.microsoft.com/office/drawing/2014/main" id="{C82BE960-67DA-404F-84A2-4777D76C0915}"/>
              </a:ext>
            </a:extLst>
          </p:cNvPr>
          <p:cNvCxnSpPr/>
          <p:nvPr/>
        </p:nvCxnSpPr>
        <p:spPr>
          <a:xfrm>
            <a:off x="1358283" y="1553592"/>
            <a:ext cx="0" cy="31071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Oggetto 17">
            <a:extLst>
              <a:ext uri="{FF2B5EF4-FFF2-40B4-BE49-F238E27FC236}">
                <a16:creationId xmlns:a16="http://schemas.microsoft.com/office/drawing/2014/main" id="{AD37BC5A-FA6D-4C46-B216-061FD45CFC28}"/>
              </a:ext>
            </a:extLst>
          </p:cNvPr>
          <p:cNvGraphicFramePr>
            <a:graphicFrameLocks noChangeAspect="1"/>
          </p:cNvGraphicFramePr>
          <p:nvPr>
            <p:extLst>
              <p:ext uri="{D42A27DB-BD31-4B8C-83A1-F6EECF244321}">
                <p14:modId xmlns:p14="http://schemas.microsoft.com/office/powerpoint/2010/main" val="2143101545"/>
              </p:ext>
            </p:extLst>
          </p:nvPr>
        </p:nvGraphicFramePr>
        <p:xfrm>
          <a:off x="1436275" y="1575252"/>
          <a:ext cx="305598" cy="267398"/>
        </p:xfrm>
        <a:graphic>
          <a:graphicData uri="http://schemas.openxmlformats.org/presentationml/2006/ole">
            <mc:AlternateContent xmlns:mc="http://schemas.openxmlformats.org/markup-compatibility/2006">
              <mc:Choice xmlns:v="urn:schemas-microsoft-com:vml" Requires="v">
                <p:oleObj spid="_x0000_s10274" name="Equation" r:id="rId4" imgW="203040" imgH="177480" progId="Equation.DSMT4">
                  <p:embed/>
                </p:oleObj>
              </mc:Choice>
              <mc:Fallback>
                <p:oleObj name="Equation" r:id="rId4" imgW="203040" imgH="177480" progId="Equation.DSMT4">
                  <p:embed/>
                  <p:pic>
                    <p:nvPicPr>
                      <p:cNvPr id="0" name=""/>
                      <p:cNvPicPr/>
                      <p:nvPr/>
                    </p:nvPicPr>
                    <p:blipFill>
                      <a:blip r:embed="rId5"/>
                      <a:stretch>
                        <a:fillRect/>
                      </a:stretch>
                    </p:blipFill>
                    <p:spPr>
                      <a:xfrm>
                        <a:off x="1436275" y="1575252"/>
                        <a:ext cx="305598" cy="267398"/>
                      </a:xfrm>
                      <a:prstGeom prst="rect">
                        <a:avLst/>
                      </a:prstGeom>
                    </p:spPr>
                  </p:pic>
                </p:oleObj>
              </mc:Fallback>
            </mc:AlternateContent>
          </a:graphicData>
        </a:graphic>
      </p:graphicFrame>
      <p:graphicFrame>
        <p:nvGraphicFramePr>
          <p:cNvPr id="19" name="Oggetto 18">
            <a:extLst>
              <a:ext uri="{FF2B5EF4-FFF2-40B4-BE49-F238E27FC236}">
                <a16:creationId xmlns:a16="http://schemas.microsoft.com/office/drawing/2014/main" id="{58208AE2-264E-469F-944E-2F317F5F0CBA}"/>
              </a:ext>
            </a:extLst>
          </p:cNvPr>
          <p:cNvGraphicFramePr>
            <a:graphicFrameLocks noChangeAspect="1"/>
          </p:cNvGraphicFramePr>
          <p:nvPr>
            <p:extLst>
              <p:ext uri="{D42A27DB-BD31-4B8C-83A1-F6EECF244321}">
                <p14:modId xmlns:p14="http://schemas.microsoft.com/office/powerpoint/2010/main" val="3489934999"/>
              </p:ext>
            </p:extLst>
          </p:nvPr>
        </p:nvGraphicFramePr>
        <p:xfrm>
          <a:off x="331433" y="4324920"/>
          <a:ext cx="6542088" cy="979488"/>
        </p:xfrm>
        <a:graphic>
          <a:graphicData uri="http://schemas.openxmlformats.org/presentationml/2006/ole">
            <mc:AlternateContent xmlns:mc="http://schemas.openxmlformats.org/markup-compatibility/2006">
              <mc:Choice xmlns:v="urn:schemas-microsoft-com:vml" Requires="v">
                <p:oleObj spid="_x0000_s10275" name="Equation" r:id="rId6" imgW="2374560" imgH="355320" progId="Equation.DSMT4">
                  <p:embed/>
                </p:oleObj>
              </mc:Choice>
              <mc:Fallback>
                <p:oleObj name="Equation" r:id="rId6" imgW="2374560" imgH="355320" progId="Equation.DSMT4">
                  <p:embed/>
                  <p:pic>
                    <p:nvPicPr>
                      <p:cNvPr id="0" name=""/>
                      <p:cNvPicPr/>
                      <p:nvPr/>
                    </p:nvPicPr>
                    <p:blipFill>
                      <a:blip r:embed="rId7"/>
                      <a:stretch>
                        <a:fillRect/>
                      </a:stretch>
                    </p:blipFill>
                    <p:spPr>
                      <a:xfrm>
                        <a:off x="331433" y="4324920"/>
                        <a:ext cx="6542088" cy="979488"/>
                      </a:xfrm>
                      <a:prstGeom prst="rect">
                        <a:avLst/>
                      </a:prstGeom>
                    </p:spPr>
                  </p:pic>
                </p:oleObj>
              </mc:Fallback>
            </mc:AlternateContent>
          </a:graphicData>
        </a:graphic>
      </p:graphicFrame>
      <p:sp>
        <p:nvSpPr>
          <p:cNvPr id="22" name="CasellaDiTesto 21">
            <a:extLst>
              <a:ext uri="{FF2B5EF4-FFF2-40B4-BE49-F238E27FC236}">
                <a16:creationId xmlns:a16="http://schemas.microsoft.com/office/drawing/2014/main" id="{9B4918FA-1FBD-4B70-AF1B-46A4230924EF}"/>
              </a:ext>
            </a:extLst>
          </p:cNvPr>
          <p:cNvSpPr txBox="1"/>
          <p:nvPr/>
        </p:nvSpPr>
        <p:spPr>
          <a:xfrm>
            <a:off x="7199791" y="4314389"/>
            <a:ext cx="4660776" cy="646331"/>
          </a:xfrm>
          <a:prstGeom prst="rect">
            <a:avLst/>
          </a:prstGeom>
          <a:noFill/>
        </p:spPr>
        <p:txBody>
          <a:bodyPr wrap="square" rtlCol="0">
            <a:spAutoFit/>
          </a:bodyPr>
          <a:lstStyle/>
          <a:p>
            <a:r>
              <a:rPr lang="it-IT" dirty="0"/>
              <a:t>Dove il segno meno è dovuto al fatto che il volume sta diminuendo</a:t>
            </a:r>
          </a:p>
        </p:txBody>
      </p:sp>
      <p:sp>
        <p:nvSpPr>
          <p:cNvPr id="23" name="CasellaDiTesto 22">
            <a:extLst>
              <a:ext uri="{FF2B5EF4-FFF2-40B4-BE49-F238E27FC236}">
                <a16:creationId xmlns:a16="http://schemas.microsoft.com/office/drawing/2014/main" id="{44B82B09-EF72-4B8A-9BA1-438AB7F7CB2E}"/>
              </a:ext>
            </a:extLst>
          </p:cNvPr>
          <p:cNvSpPr txBox="1"/>
          <p:nvPr/>
        </p:nvSpPr>
        <p:spPr>
          <a:xfrm>
            <a:off x="248575" y="5548544"/>
            <a:ext cx="9472474" cy="369332"/>
          </a:xfrm>
          <a:prstGeom prst="rect">
            <a:avLst/>
          </a:prstGeom>
          <a:noFill/>
        </p:spPr>
        <p:txBody>
          <a:bodyPr wrap="square" rtlCol="0">
            <a:spAutoFit/>
          </a:bodyPr>
          <a:lstStyle/>
          <a:p>
            <a:r>
              <a:rPr lang="it-IT" dirty="0"/>
              <a:t>Per il nostro approccio «discreto» la relazione (**) è tutto quello che serve</a:t>
            </a:r>
          </a:p>
        </p:txBody>
      </p:sp>
    </p:spTree>
    <p:extLst>
      <p:ext uri="{BB962C8B-B14F-4D97-AF65-F5344CB8AC3E}">
        <p14:creationId xmlns:p14="http://schemas.microsoft.com/office/powerpoint/2010/main" val="3667832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8CBA65-DED9-4351-B235-6292422E969E}"/>
              </a:ext>
            </a:extLst>
          </p:cNvPr>
          <p:cNvSpPr>
            <a:spLocks noGrp="1"/>
          </p:cNvSpPr>
          <p:nvPr>
            <p:ph type="title" idx="4294967295"/>
          </p:nvPr>
        </p:nvSpPr>
        <p:spPr>
          <a:xfrm>
            <a:off x="0" y="365125"/>
            <a:ext cx="10515600" cy="781050"/>
          </a:xfrm>
        </p:spPr>
        <p:txBody>
          <a:bodyPr>
            <a:normAutofit fontScale="90000"/>
          </a:bodyPr>
          <a:lstStyle/>
          <a:p>
            <a:pPr algn="ctr"/>
            <a:r>
              <a:rPr lang="it-IT" dirty="0"/>
              <a:t>Svuotamento di un serbatoio (soluzione esatta)</a:t>
            </a:r>
          </a:p>
        </p:txBody>
      </p:sp>
      <p:pic>
        <p:nvPicPr>
          <p:cNvPr id="14" name="Immagine 13">
            <a:extLst>
              <a:ext uri="{FF2B5EF4-FFF2-40B4-BE49-F238E27FC236}">
                <a16:creationId xmlns:a16="http://schemas.microsoft.com/office/drawing/2014/main" id="{086EA754-24A7-4F3C-B4AD-E41146DA2964}"/>
              </a:ext>
            </a:extLst>
          </p:cNvPr>
          <p:cNvPicPr>
            <a:picLocks noChangeAspect="1"/>
          </p:cNvPicPr>
          <p:nvPr/>
        </p:nvPicPr>
        <p:blipFill>
          <a:blip r:embed="rId3"/>
          <a:stretch>
            <a:fillRect/>
          </a:stretch>
        </p:blipFill>
        <p:spPr>
          <a:xfrm>
            <a:off x="78017" y="1145894"/>
            <a:ext cx="4039155" cy="2756333"/>
          </a:xfrm>
          <a:prstGeom prst="rect">
            <a:avLst/>
          </a:prstGeom>
        </p:spPr>
      </p:pic>
      <p:sp>
        <p:nvSpPr>
          <p:cNvPr id="15" name="Rettangolo 14">
            <a:extLst>
              <a:ext uri="{FF2B5EF4-FFF2-40B4-BE49-F238E27FC236}">
                <a16:creationId xmlns:a16="http://schemas.microsoft.com/office/drawing/2014/main" id="{F9189533-7E56-471C-950C-5C3330221DA8}"/>
              </a:ext>
            </a:extLst>
          </p:cNvPr>
          <p:cNvSpPr/>
          <p:nvPr/>
        </p:nvSpPr>
        <p:spPr>
          <a:xfrm>
            <a:off x="838200" y="1553592"/>
            <a:ext cx="1807346" cy="310719"/>
          </a:xfrm>
          <a:prstGeom prst="rect">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7" name="Connettore 2 16">
            <a:extLst>
              <a:ext uri="{FF2B5EF4-FFF2-40B4-BE49-F238E27FC236}">
                <a16:creationId xmlns:a16="http://schemas.microsoft.com/office/drawing/2014/main" id="{C82BE960-67DA-404F-84A2-4777D76C0915}"/>
              </a:ext>
            </a:extLst>
          </p:cNvPr>
          <p:cNvCxnSpPr/>
          <p:nvPr/>
        </p:nvCxnSpPr>
        <p:spPr>
          <a:xfrm>
            <a:off x="1358283" y="1553592"/>
            <a:ext cx="0" cy="31071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Oggetto 17">
            <a:extLst>
              <a:ext uri="{FF2B5EF4-FFF2-40B4-BE49-F238E27FC236}">
                <a16:creationId xmlns:a16="http://schemas.microsoft.com/office/drawing/2014/main" id="{AD37BC5A-FA6D-4C46-B216-061FD45CFC28}"/>
              </a:ext>
            </a:extLst>
          </p:cNvPr>
          <p:cNvGraphicFramePr>
            <a:graphicFrameLocks noChangeAspect="1"/>
          </p:cNvGraphicFramePr>
          <p:nvPr/>
        </p:nvGraphicFramePr>
        <p:xfrm>
          <a:off x="1436275" y="1575252"/>
          <a:ext cx="305598" cy="267398"/>
        </p:xfrm>
        <a:graphic>
          <a:graphicData uri="http://schemas.openxmlformats.org/presentationml/2006/ole">
            <mc:AlternateContent xmlns:mc="http://schemas.openxmlformats.org/markup-compatibility/2006">
              <mc:Choice xmlns:v="urn:schemas-microsoft-com:vml" Requires="v">
                <p:oleObj spid="_x0000_s11345" name="Equation" r:id="rId4" imgW="203040" imgH="177480" progId="Equation.DSMT4">
                  <p:embed/>
                </p:oleObj>
              </mc:Choice>
              <mc:Fallback>
                <p:oleObj name="Equation" r:id="rId4" imgW="203040" imgH="177480" progId="Equation.DSMT4">
                  <p:embed/>
                  <p:pic>
                    <p:nvPicPr>
                      <p:cNvPr id="18" name="Oggetto 17">
                        <a:extLst>
                          <a:ext uri="{FF2B5EF4-FFF2-40B4-BE49-F238E27FC236}">
                            <a16:creationId xmlns:a16="http://schemas.microsoft.com/office/drawing/2014/main" id="{AD37BC5A-FA6D-4C46-B216-061FD45CFC28}"/>
                          </a:ext>
                        </a:extLst>
                      </p:cNvPr>
                      <p:cNvPicPr/>
                      <p:nvPr/>
                    </p:nvPicPr>
                    <p:blipFill>
                      <a:blip r:embed="rId5"/>
                      <a:stretch>
                        <a:fillRect/>
                      </a:stretch>
                    </p:blipFill>
                    <p:spPr>
                      <a:xfrm>
                        <a:off x="1436275" y="1575252"/>
                        <a:ext cx="305598" cy="267398"/>
                      </a:xfrm>
                      <a:prstGeom prst="rect">
                        <a:avLst/>
                      </a:prstGeom>
                    </p:spPr>
                  </p:pic>
                </p:oleObj>
              </mc:Fallback>
            </mc:AlternateContent>
          </a:graphicData>
        </a:graphic>
      </p:graphicFrame>
      <p:graphicFrame>
        <p:nvGraphicFramePr>
          <p:cNvPr id="19" name="Oggetto 18">
            <a:extLst>
              <a:ext uri="{FF2B5EF4-FFF2-40B4-BE49-F238E27FC236}">
                <a16:creationId xmlns:a16="http://schemas.microsoft.com/office/drawing/2014/main" id="{58208AE2-264E-469F-944E-2F317F5F0CBA}"/>
              </a:ext>
            </a:extLst>
          </p:cNvPr>
          <p:cNvGraphicFramePr>
            <a:graphicFrameLocks noChangeAspect="1"/>
          </p:cNvGraphicFramePr>
          <p:nvPr>
            <p:extLst>
              <p:ext uri="{D42A27DB-BD31-4B8C-83A1-F6EECF244321}">
                <p14:modId xmlns:p14="http://schemas.microsoft.com/office/powerpoint/2010/main" val="425058492"/>
              </p:ext>
            </p:extLst>
          </p:nvPr>
        </p:nvGraphicFramePr>
        <p:xfrm>
          <a:off x="4734757" y="1374567"/>
          <a:ext cx="6542088" cy="979488"/>
        </p:xfrm>
        <a:graphic>
          <a:graphicData uri="http://schemas.openxmlformats.org/presentationml/2006/ole">
            <mc:AlternateContent xmlns:mc="http://schemas.openxmlformats.org/markup-compatibility/2006">
              <mc:Choice xmlns:v="urn:schemas-microsoft-com:vml" Requires="v">
                <p:oleObj spid="_x0000_s11346" name="Equation" r:id="rId6" imgW="2374560" imgH="355320" progId="Equation.DSMT4">
                  <p:embed/>
                </p:oleObj>
              </mc:Choice>
              <mc:Fallback>
                <p:oleObj name="Equation" r:id="rId6" imgW="2374560" imgH="355320" progId="Equation.DSMT4">
                  <p:embed/>
                  <p:pic>
                    <p:nvPicPr>
                      <p:cNvPr id="19" name="Oggetto 18">
                        <a:extLst>
                          <a:ext uri="{FF2B5EF4-FFF2-40B4-BE49-F238E27FC236}">
                            <a16:creationId xmlns:a16="http://schemas.microsoft.com/office/drawing/2014/main" id="{58208AE2-264E-469F-944E-2F317F5F0CBA}"/>
                          </a:ext>
                        </a:extLst>
                      </p:cNvPr>
                      <p:cNvPicPr/>
                      <p:nvPr/>
                    </p:nvPicPr>
                    <p:blipFill>
                      <a:blip r:embed="rId7"/>
                      <a:stretch>
                        <a:fillRect/>
                      </a:stretch>
                    </p:blipFill>
                    <p:spPr>
                      <a:xfrm>
                        <a:off x="4734757" y="1374567"/>
                        <a:ext cx="6542088" cy="979488"/>
                      </a:xfrm>
                      <a:prstGeom prst="rect">
                        <a:avLst/>
                      </a:prstGeom>
                    </p:spPr>
                  </p:pic>
                </p:oleObj>
              </mc:Fallback>
            </mc:AlternateContent>
          </a:graphicData>
        </a:graphic>
      </p:graphicFrame>
      <p:sp>
        <p:nvSpPr>
          <p:cNvPr id="3" name="CasellaDiTesto 2">
            <a:extLst>
              <a:ext uri="{FF2B5EF4-FFF2-40B4-BE49-F238E27FC236}">
                <a16:creationId xmlns:a16="http://schemas.microsoft.com/office/drawing/2014/main" id="{4D3ACB83-667E-4455-AAC7-82BDD168E1DF}"/>
              </a:ext>
            </a:extLst>
          </p:cNvPr>
          <p:cNvSpPr txBox="1"/>
          <p:nvPr/>
        </p:nvSpPr>
        <p:spPr>
          <a:xfrm>
            <a:off x="4734757" y="2524060"/>
            <a:ext cx="6542088" cy="646331"/>
          </a:xfrm>
          <a:prstGeom prst="rect">
            <a:avLst/>
          </a:prstGeom>
          <a:noFill/>
        </p:spPr>
        <p:txBody>
          <a:bodyPr wrap="square" rtlCol="0">
            <a:spAutoFit/>
          </a:bodyPr>
          <a:lstStyle/>
          <a:p>
            <a:r>
              <a:rPr lang="it-IT" dirty="0"/>
              <a:t>L’equazione differenziale risolvente sarebbe quindi, ricordando che </a:t>
            </a:r>
          </a:p>
          <a:p>
            <a:endParaRPr lang="it-IT" dirty="0"/>
          </a:p>
        </p:txBody>
      </p:sp>
      <p:graphicFrame>
        <p:nvGraphicFramePr>
          <p:cNvPr id="4" name="Oggetto 3">
            <a:extLst>
              <a:ext uri="{FF2B5EF4-FFF2-40B4-BE49-F238E27FC236}">
                <a16:creationId xmlns:a16="http://schemas.microsoft.com/office/drawing/2014/main" id="{F03F41FF-8316-40D0-B043-7943AEDF38C5}"/>
              </a:ext>
            </a:extLst>
          </p:cNvPr>
          <p:cNvGraphicFramePr>
            <a:graphicFrameLocks noChangeAspect="1"/>
          </p:cNvGraphicFramePr>
          <p:nvPr>
            <p:extLst>
              <p:ext uri="{D42A27DB-BD31-4B8C-83A1-F6EECF244321}">
                <p14:modId xmlns:p14="http://schemas.microsoft.com/office/powerpoint/2010/main" val="3140689996"/>
              </p:ext>
            </p:extLst>
          </p:nvPr>
        </p:nvGraphicFramePr>
        <p:xfrm>
          <a:off x="11141414" y="2461916"/>
          <a:ext cx="761154" cy="462662"/>
        </p:xfrm>
        <a:graphic>
          <a:graphicData uri="http://schemas.openxmlformats.org/presentationml/2006/ole">
            <mc:AlternateContent xmlns:mc="http://schemas.openxmlformats.org/markup-compatibility/2006">
              <mc:Choice xmlns:v="urn:schemas-microsoft-com:vml" Requires="v">
                <p:oleObj spid="_x0000_s11347" name="Equation" r:id="rId8" imgW="647640" imgH="393480" progId="Equation.DSMT4">
                  <p:embed/>
                </p:oleObj>
              </mc:Choice>
              <mc:Fallback>
                <p:oleObj name="Equation" r:id="rId8" imgW="647640" imgH="393480" progId="Equation.DSMT4">
                  <p:embed/>
                  <p:pic>
                    <p:nvPicPr>
                      <p:cNvPr id="0" name=""/>
                      <p:cNvPicPr/>
                      <p:nvPr/>
                    </p:nvPicPr>
                    <p:blipFill>
                      <a:blip r:embed="rId9"/>
                      <a:stretch>
                        <a:fillRect/>
                      </a:stretch>
                    </p:blipFill>
                    <p:spPr>
                      <a:xfrm>
                        <a:off x="11141414" y="2461916"/>
                        <a:ext cx="761154" cy="462662"/>
                      </a:xfrm>
                      <a:prstGeom prst="rect">
                        <a:avLst/>
                      </a:prstGeom>
                    </p:spPr>
                  </p:pic>
                </p:oleObj>
              </mc:Fallback>
            </mc:AlternateContent>
          </a:graphicData>
        </a:graphic>
      </p:graphicFrame>
      <p:graphicFrame>
        <p:nvGraphicFramePr>
          <p:cNvPr id="13" name="Oggetto 12">
            <a:extLst>
              <a:ext uri="{FF2B5EF4-FFF2-40B4-BE49-F238E27FC236}">
                <a16:creationId xmlns:a16="http://schemas.microsoft.com/office/drawing/2014/main" id="{5EAA58CF-ACA7-41D3-AAF5-01754B9D1245}"/>
              </a:ext>
            </a:extLst>
          </p:cNvPr>
          <p:cNvGraphicFramePr>
            <a:graphicFrameLocks noChangeAspect="1"/>
          </p:cNvGraphicFramePr>
          <p:nvPr>
            <p:extLst>
              <p:ext uri="{D42A27DB-BD31-4B8C-83A1-F6EECF244321}">
                <p14:modId xmlns:p14="http://schemas.microsoft.com/office/powerpoint/2010/main" val="4002443328"/>
              </p:ext>
            </p:extLst>
          </p:nvPr>
        </p:nvGraphicFramePr>
        <p:xfrm>
          <a:off x="5784094" y="2979871"/>
          <a:ext cx="4443413" cy="700088"/>
        </p:xfrm>
        <a:graphic>
          <a:graphicData uri="http://schemas.openxmlformats.org/presentationml/2006/ole">
            <mc:AlternateContent xmlns:mc="http://schemas.openxmlformats.org/markup-compatibility/2006">
              <mc:Choice xmlns:v="urn:schemas-microsoft-com:vml" Requires="v">
                <p:oleObj spid="_x0000_s11348" name="Equation" r:id="rId10" imgW="1612800" imgH="253800" progId="Equation.DSMT4">
                  <p:embed/>
                </p:oleObj>
              </mc:Choice>
              <mc:Fallback>
                <p:oleObj name="Equation" r:id="rId10" imgW="1612800" imgH="253800" progId="Equation.DSMT4">
                  <p:embed/>
                  <p:pic>
                    <p:nvPicPr>
                      <p:cNvPr id="19" name="Oggetto 18">
                        <a:extLst>
                          <a:ext uri="{FF2B5EF4-FFF2-40B4-BE49-F238E27FC236}">
                            <a16:creationId xmlns:a16="http://schemas.microsoft.com/office/drawing/2014/main" id="{58208AE2-264E-469F-944E-2F317F5F0CBA}"/>
                          </a:ext>
                        </a:extLst>
                      </p:cNvPr>
                      <p:cNvPicPr/>
                      <p:nvPr/>
                    </p:nvPicPr>
                    <p:blipFill>
                      <a:blip r:embed="rId11"/>
                      <a:stretch>
                        <a:fillRect/>
                      </a:stretch>
                    </p:blipFill>
                    <p:spPr>
                      <a:xfrm>
                        <a:off x="5784094" y="2979871"/>
                        <a:ext cx="4443413" cy="700088"/>
                      </a:xfrm>
                      <a:prstGeom prst="rect">
                        <a:avLst/>
                      </a:prstGeom>
                    </p:spPr>
                  </p:pic>
                </p:oleObj>
              </mc:Fallback>
            </mc:AlternateContent>
          </a:graphicData>
        </a:graphic>
      </p:graphicFrame>
      <p:sp>
        <p:nvSpPr>
          <p:cNvPr id="5" name="CasellaDiTesto 4">
            <a:extLst>
              <a:ext uri="{FF2B5EF4-FFF2-40B4-BE49-F238E27FC236}">
                <a16:creationId xmlns:a16="http://schemas.microsoft.com/office/drawing/2014/main" id="{69A38E8D-E065-466B-867B-C4584C8B24F4}"/>
              </a:ext>
            </a:extLst>
          </p:cNvPr>
          <p:cNvSpPr txBox="1"/>
          <p:nvPr/>
        </p:nvSpPr>
        <p:spPr>
          <a:xfrm>
            <a:off x="941032" y="4415771"/>
            <a:ext cx="10857391" cy="646331"/>
          </a:xfrm>
          <a:prstGeom prst="rect">
            <a:avLst/>
          </a:prstGeom>
          <a:noFill/>
        </p:spPr>
        <p:txBody>
          <a:bodyPr wrap="square" rtlCol="0">
            <a:spAutoFit/>
          </a:bodyPr>
          <a:lstStyle/>
          <a:p>
            <a:r>
              <a:rPr lang="it-IT" dirty="0"/>
              <a:t>Nelle trattazioni tradizionali la (°°) è un’equazione a variabili separabili e si risolve proprio tornando alla forma «differenziale» (**) , separando le variabili e poi integrando.</a:t>
            </a:r>
          </a:p>
        </p:txBody>
      </p:sp>
    </p:spTree>
    <p:extLst>
      <p:ext uri="{BB962C8B-B14F-4D97-AF65-F5344CB8AC3E}">
        <p14:creationId xmlns:p14="http://schemas.microsoft.com/office/powerpoint/2010/main" val="2639727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8CBA65-DED9-4351-B235-6292422E969E}"/>
              </a:ext>
            </a:extLst>
          </p:cNvPr>
          <p:cNvSpPr>
            <a:spLocks noGrp="1"/>
          </p:cNvSpPr>
          <p:nvPr>
            <p:ph type="title" idx="4294967295"/>
          </p:nvPr>
        </p:nvSpPr>
        <p:spPr>
          <a:xfrm>
            <a:off x="0" y="-69850"/>
            <a:ext cx="10515600" cy="781050"/>
          </a:xfrm>
        </p:spPr>
        <p:txBody>
          <a:bodyPr>
            <a:normAutofit fontScale="90000"/>
          </a:bodyPr>
          <a:lstStyle/>
          <a:p>
            <a:pPr algn="ctr"/>
            <a:r>
              <a:rPr lang="it-IT" dirty="0"/>
              <a:t>Svuotamento di un serbatoio (soluzione esatta)</a:t>
            </a:r>
          </a:p>
        </p:txBody>
      </p:sp>
      <p:pic>
        <p:nvPicPr>
          <p:cNvPr id="8" name="Immagine 7">
            <a:extLst>
              <a:ext uri="{FF2B5EF4-FFF2-40B4-BE49-F238E27FC236}">
                <a16:creationId xmlns:a16="http://schemas.microsoft.com/office/drawing/2014/main" id="{680FD851-E860-4DFD-AD64-298BBC066458}"/>
              </a:ext>
            </a:extLst>
          </p:cNvPr>
          <p:cNvPicPr>
            <a:picLocks noChangeAspect="1"/>
          </p:cNvPicPr>
          <p:nvPr/>
        </p:nvPicPr>
        <p:blipFill>
          <a:blip r:embed="rId2"/>
          <a:stretch>
            <a:fillRect/>
          </a:stretch>
        </p:blipFill>
        <p:spPr>
          <a:xfrm>
            <a:off x="202594" y="585251"/>
            <a:ext cx="5274927" cy="6379919"/>
          </a:xfrm>
          <a:prstGeom prst="rect">
            <a:avLst/>
          </a:prstGeom>
        </p:spPr>
      </p:pic>
      <p:sp>
        <p:nvSpPr>
          <p:cNvPr id="9" name="CasellaDiTesto 8">
            <a:extLst>
              <a:ext uri="{FF2B5EF4-FFF2-40B4-BE49-F238E27FC236}">
                <a16:creationId xmlns:a16="http://schemas.microsoft.com/office/drawing/2014/main" id="{6B9D07B6-F688-453A-A348-B8F058BF7EA2}"/>
              </a:ext>
            </a:extLst>
          </p:cNvPr>
          <p:cNvSpPr txBox="1"/>
          <p:nvPr/>
        </p:nvSpPr>
        <p:spPr>
          <a:xfrm>
            <a:off x="5894773" y="843379"/>
            <a:ext cx="5956916" cy="1754326"/>
          </a:xfrm>
          <a:prstGeom prst="rect">
            <a:avLst/>
          </a:prstGeom>
          <a:noFill/>
        </p:spPr>
        <p:txBody>
          <a:bodyPr wrap="square" rtlCol="0">
            <a:spAutoFit/>
          </a:bodyPr>
          <a:lstStyle/>
          <a:p>
            <a:r>
              <a:rPr lang="it-IT" dirty="0"/>
              <a:t>Alcune osservazioni:</a:t>
            </a:r>
          </a:p>
          <a:p>
            <a:endParaRPr lang="it-IT" dirty="0"/>
          </a:p>
          <a:p>
            <a:pPr marL="342900" indent="-342900">
              <a:buAutoNum type="arabicParenR"/>
            </a:pPr>
            <a:r>
              <a:rPr lang="it-IT" dirty="0"/>
              <a:t>La funzione h(t) ha un andamento parabolico</a:t>
            </a:r>
          </a:p>
          <a:p>
            <a:pPr marL="342900" indent="-342900">
              <a:buAutoNum type="arabicParenR"/>
            </a:pPr>
            <a:endParaRPr lang="it-IT" dirty="0"/>
          </a:p>
          <a:p>
            <a:pPr marL="342900" indent="-342900">
              <a:buAutoNum type="arabicParenR"/>
            </a:pPr>
            <a:r>
              <a:rPr lang="it-IT" dirty="0"/>
              <a:t>La funzione v(t) ha un andamento lineare decrescente</a:t>
            </a:r>
          </a:p>
          <a:p>
            <a:pPr marL="342900" indent="-342900">
              <a:buAutoNum type="arabicParenR"/>
            </a:pPr>
            <a:endParaRPr lang="it-IT" dirty="0"/>
          </a:p>
        </p:txBody>
      </p:sp>
      <p:sp>
        <p:nvSpPr>
          <p:cNvPr id="16" name="CasellaDiTesto 15">
            <a:extLst>
              <a:ext uri="{FF2B5EF4-FFF2-40B4-BE49-F238E27FC236}">
                <a16:creationId xmlns:a16="http://schemas.microsoft.com/office/drawing/2014/main" id="{76069C4C-6D07-4011-95FD-6AA0833980F9}"/>
              </a:ext>
            </a:extLst>
          </p:cNvPr>
          <p:cNvSpPr txBox="1"/>
          <p:nvPr/>
        </p:nvSpPr>
        <p:spPr>
          <a:xfrm>
            <a:off x="5832629" y="5797118"/>
            <a:ext cx="5521171" cy="923330"/>
          </a:xfrm>
          <a:prstGeom prst="rect">
            <a:avLst/>
          </a:prstGeom>
          <a:noFill/>
        </p:spPr>
        <p:txBody>
          <a:bodyPr wrap="square" rtlCol="0">
            <a:spAutoFit/>
          </a:bodyPr>
          <a:lstStyle/>
          <a:p>
            <a:r>
              <a:rPr lang="it-IT" dirty="0"/>
              <a:t>La soluzione esatta è tratta dal sito </a:t>
            </a:r>
            <a:r>
              <a:rPr lang="it-IT" dirty="0">
                <a:hlinkClick r:id="rId3"/>
              </a:rPr>
              <a:t>http://www.maurodettorre.education/PDF/Esempi_di_equazioni_differenziali.pdf</a:t>
            </a:r>
            <a:endParaRPr lang="it-IT" dirty="0"/>
          </a:p>
        </p:txBody>
      </p:sp>
    </p:spTree>
    <p:extLst>
      <p:ext uri="{BB962C8B-B14F-4D97-AF65-F5344CB8AC3E}">
        <p14:creationId xmlns:p14="http://schemas.microsoft.com/office/powerpoint/2010/main" val="2704028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15985C-6DA6-4A63-9FFA-BD15B9A861B6}"/>
              </a:ext>
            </a:extLst>
          </p:cNvPr>
          <p:cNvSpPr>
            <a:spLocks noGrp="1"/>
          </p:cNvSpPr>
          <p:nvPr>
            <p:ph type="title" idx="4294967295"/>
          </p:nvPr>
        </p:nvSpPr>
        <p:spPr>
          <a:xfrm>
            <a:off x="0" y="325438"/>
            <a:ext cx="10515600" cy="620712"/>
          </a:xfrm>
        </p:spPr>
        <p:txBody>
          <a:bodyPr>
            <a:normAutofit fontScale="90000"/>
          </a:bodyPr>
          <a:lstStyle/>
          <a:p>
            <a:pPr algn="ctr"/>
            <a:r>
              <a:rPr lang="it-IT" dirty="0"/>
              <a:t>Lezione del 03-06-2020</a:t>
            </a:r>
          </a:p>
        </p:txBody>
      </p:sp>
      <p:sp>
        <p:nvSpPr>
          <p:cNvPr id="4" name="Rettangolo 3">
            <a:extLst>
              <a:ext uri="{FF2B5EF4-FFF2-40B4-BE49-F238E27FC236}">
                <a16:creationId xmlns:a16="http://schemas.microsoft.com/office/drawing/2014/main" id="{384424B1-5F07-4B67-937F-51952B5E98A6}"/>
              </a:ext>
            </a:extLst>
          </p:cNvPr>
          <p:cNvSpPr/>
          <p:nvPr/>
        </p:nvSpPr>
        <p:spPr>
          <a:xfrm>
            <a:off x="554736" y="1796902"/>
            <a:ext cx="11088624" cy="1938992"/>
          </a:xfrm>
          <a:prstGeom prst="rect">
            <a:avLst/>
          </a:prstGeom>
        </p:spPr>
        <p:txBody>
          <a:bodyPr wrap="square">
            <a:spAutoFit/>
          </a:bodyPr>
          <a:lstStyle/>
          <a:p>
            <a:pPr algn="just"/>
            <a:r>
              <a:rPr lang="it-IT" sz="4000" dirty="0">
                <a:solidFill>
                  <a:srgbClr val="000000"/>
                </a:solidFill>
                <a:latin typeface="DRGCQV+Calibri"/>
              </a:rPr>
              <a:t>«Modellizzazione discreta di fenomeni tratti dalla fisica, dall'economia, dall'epidemiologia: soluzione numeriche di equazioni differenziali» </a:t>
            </a:r>
            <a:endParaRPr lang="it-IT" sz="4000" dirty="0"/>
          </a:p>
        </p:txBody>
      </p:sp>
    </p:spTree>
    <p:extLst>
      <p:ext uri="{BB962C8B-B14F-4D97-AF65-F5344CB8AC3E}">
        <p14:creationId xmlns:p14="http://schemas.microsoft.com/office/powerpoint/2010/main" val="561364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8CBA65-DED9-4351-B235-6292422E969E}"/>
              </a:ext>
            </a:extLst>
          </p:cNvPr>
          <p:cNvSpPr>
            <a:spLocks noGrp="1"/>
          </p:cNvSpPr>
          <p:nvPr>
            <p:ph type="title" idx="4294967295"/>
          </p:nvPr>
        </p:nvSpPr>
        <p:spPr>
          <a:xfrm>
            <a:off x="0" y="-69850"/>
            <a:ext cx="10515600" cy="781050"/>
          </a:xfrm>
        </p:spPr>
        <p:txBody>
          <a:bodyPr>
            <a:normAutofit fontScale="90000"/>
          </a:bodyPr>
          <a:lstStyle/>
          <a:p>
            <a:pPr algn="ctr"/>
            <a:r>
              <a:rPr lang="it-IT" dirty="0"/>
              <a:t>Svuotamento di un serbatoio (soluzione discreta)</a:t>
            </a:r>
          </a:p>
        </p:txBody>
      </p:sp>
      <p:sp>
        <p:nvSpPr>
          <p:cNvPr id="9" name="CasellaDiTesto 8">
            <a:extLst>
              <a:ext uri="{FF2B5EF4-FFF2-40B4-BE49-F238E27FC236}">
                <a16:creationId xmlns:a16="http://schemas.microsoft.com/office/drawing/2014/main" id="{6B9D07B6-F688-453A-A348-B8F058BF7EA2}"/>
              </a:ext>
            </a:extLst>
          </p:cNvPr>
          <p:cNvSpPr txBox="1"/>
          <p:nvPr/>
        </p:nvSpPr>
        <p:spPr>
          <a:xfrm>
            <a:off x="184167" y="784111"/>
            <a:ext cx="6234387" cy="3693319"/>
          </a:xfrm>
          <a:prstGeom prst="rect">
            <a:avLst/>
          </a:prstGeom>
          <a:noFill/>
        </p:spPr>
        <p:txBody>
          <a:bodyPr wrap="square" rtlCol="0">
            <a:spAutoFit/>
          </a:bodyPr>
          <a:lstStyle/>
          <a:p>
            <a:r>
              <a:rPr lang="it-IT" dirty="0"/>
              <a:t>Problemi riscontrati:</a:t>
            </a:r>
          </a:p>
          <a:p>
            <a:endParaRPr lang="it-IT" dirty="0"/>
          </a:p>
          <a:p>
            <a:pPr marL="342900" indent="-342900" algn="just">
              <a:buAutoNum type="arabicParenR"/>
            </a:pPr>
            <a:r>
              <a:rPr lang="it-IT" dirty="0"/>
              <a:t>Nel calcolo a </a:t>
            </a:r>
            <a:r>
              <a:rPr lang="it-IT" dirty="0" err="1"/>
              <a:t>dt</a:t>
            </a:r>
            <a:r>
              <a:rPr lang="it-IT" dirty="0"/>
              <a:t> costanti è molto difficile, con metodi elementari, dare una stima per eccesso. In ogni caso la stima per difetto, al tendere di </a:t>
            </a:r>
            <a:r>
              <a:rPr lang="it-IT" dirty="0" err="1"/>
              <a:t>dt</a:t>
            </a:r>
            <a:r>
              <a:rPr lang="it-IT" dirty="0"/>
              <a:t> a zero, converge abbastanza rapidamente alla soluzione «esatta»</a:t>
            </a:r>
          </a:p>
          <a:p>
            <a:pPr marL="342900" indent="-342900" algn="just">
              <a:buAutoNum type="arabicParenR"/>
            </a:pPr>
            <a:endParaRPr lang="it-IT" dirty="0"/>
          </a:p>
          <a:p>
            <a:pPr marL="342900" indent="-342900" algn="just">
              <a:buAutoNum type="arabicParenR"/>
            </a:pPr>
            <a:r>
              <a:rPr lang="it-IT" dirty="0"/>
              <a:t>Nel calcolo a </a:t>
            </a:r>
            <a:r>
              <a:rPr lang="it-IT" dirty="0" err="1"/>
              <a:t>dh</a:t>
            </a:r>
            <a:r>
              <a:rPr lang="it-IT" dirty="0"/>
              <a:t> costanti , l’ultimo tratto </a:t>
            </a:r>
            <a:r>
              <a:rPr lang="it-IT" dirty="0" err="1"/>
              <a:t>dh</a:t>
            </a:r>
            <a:r>
              <a:rPr lang="it-IT" dirty="0"/>
              <a:t> viene percorso in un tempo </a:t>
            </a:r>
            <a:r>
              <a:rPr lang="it-IT" dirty="0" err="1"/>
              <a:t>dt</a:t>
            </a:r>
            <a:r>
              <a:rPr lang="it-IT" dirty="0"/>
              <a:t> molto grande (problemi di divergenza): il problema viene risolto con il metodo dei trapezi (il quale fornisce una stima, sorprendentemente, indipendente dall’ampiezza dei </a:t>
            </a:r>
            <a:r>
              <a:rPr lang="it-IT" dirty="0" err="1"/>
              <a:t>dh</a:t>
            </a:r>
            <a:r>
              <a:rPr lang="it-IT" dirty="0"/>
              <a:t>.</a:t>
            </a:r>
          </a:p>
          <a:p>
            <a:pPr marL="342900" indent="-342900">
              <a:buAutoNum type="arabicParenR"/>
            </a:pPr>
            <a:endParaRPr lang="it-IT" dirty="0"/>
          </a:p>
        </p:txBody>
      </p:sp>
      <p:sp>
        <p:nvSpPr>
          <p:cNvPr id="11" name="Pulsante di azione: Avanti o successivo 10">
            <a:hlinkClick r:id="rId3" action="ppaction://hlinkfile" highlightClick="1"/>
            <a:extLst>
              <a:ext uri="{FF2B5EF4-FFF2-40B4-BE49-F238E27FC236}">
                <a16:creationId xmlns:a16="http://schemas.microsoft.com/office/drawing/2014/main" id="{E4D2FC7A-78F0-4425-8EBE-8CADBECA10CF}"/>
              </a:ext>
            </a:extLst>
          </p:cNvPr>
          <p:cNvSpPr/>
          <p:nvPr/>
        </p:nvSpPr>
        <p:spPr>
          <a:xfrm>
            <a:off x="6768913" y="1588051"/>
            <a:ext cx="784194" cy="310718"/>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12" name="Oggetto 11">
            <a:extLst>
              <a:ext uri="{FF2B5EF4-FFF2-40B4-BE49-F238E27FC236}">
                <a16:creationId xmlns:a16="http://schemas.microsoft.com/office/drawing/2014/main" id="{D023EB2F-9BFF-49B3-BF64-A0320CA0C959}"/>
              </a:ext>
            </a:extLst>
          </p:cNvPr>
          <p:cNvGraphicFramePr>
            <a:graphicFrameLocks noChangeAspect="1"/>
          </p:cNvGraphicFramePr>
          <p:nvPr>
            <p:extLst>
              <p:ext uri="{D42A27DB-BD31-4B8C-83A1-F6EECF244321}">
                <p14:modId xmlns:p14="http://schemas.microsoft.com/office/powerpoint/2010/main" val="612869102"/>
              </p:ext>
            </p:extLst>
          </p:nvPr>
        </p:nvGraphicFramePr>
        <p:xfrm>
          <a:off x="6650629" y="2065134"/>
          <a:ext cx="1020763" cy="590550"/>
        </p:xfrm>
        <a:graphic>
          <a:graphicData uri="http://schemas.openxmlformats.org/presentationml/2006/ole">
            <mc:AlternateContent xmlns:mc="http://schemas.openxmlformats.org/markup-compatibility/2006">
              <mc:Choice xmlns:v="urn:schemas-microsoft-com:vml" Requires="v">
                <p:oleObj spid="_x0000_s13350" name="Equation" r:id="rId4" imgW="698400" imgH="406080" progId="Equation.DSMT4">
                  <p:embed/>
                </p:oleObj>
              </mc:Choice>
              <mc:Fallback>
                <p:oleObj name="Equation" r:id="rId4" imgW="698400" imgH="406080" progId="Equation.DSMT4">
                  <p:embed/>
                  <p:pic>
                    <p:nvPicPr>
                      <p:cNvPr id="12" name="Oggetto 11">
                        <a:extLst>
                          <a:ext uri="{FF2B5EF4-FFF2-40B4-BE49-F238E27FC236}">
                            <a16:creationId xmlns:a16="http://schemas.microsoft.com/office/drawing/2014/main" id="{D023EB2F-9BFF-49B3-BF64-A0320CA0C959}"/>
                          </a:ext>
                        </a:extLst>
                      </p:cNvPr>
                      <p:cNvPicPr/>
                      <p:nvPr/>
                    </p:nvPicPr>
                    <p:blipFill>
                      <a:blip r:embed="rId5"/>
                      <a:stretch>
                        <a:fillRect/>
                      </a:stretch>
                    </p:blipFill>
                    <p:spPr>
                      <a:xfrm>
                        <a:off x="6650629" y="2065134"/>
                        <a:ext cx="1020763" cy="590550"/>
                      </a:xfrm>
                      <a:prstGeom prst="rect">
                        <a:avLst/>
                      </a:prstGeom>
                    </p:spPr>
                  </p:pic>
                </p:oleObj>
              </mc:Fallback>
            </mc:AlternateContent>
          </a:graphicData>
        </a:graphic>
      </p:graphicFrame>
      <p:graphicFrame>
        <p:nvGraphicFramePr>
          <p:cNvPr id="20" name="Oggetto 19">
            <a:extLst>
              <a:ext uri="{FF2B5EF4-FFF2-40B4-BE49-F238E27FC236}">
                <a16:creationId xmlns:a16="http://schemas.microsoft.com/office/drawing/2014/main" id="{E074D4E6-48DF-43C5-9295-F5479A8721B0}"/>
              </a:ext>
            </a:extLst>
          </p:cNvPr>
          <p:cNvGraphicFramePr>
            <a:graphicFrameLocks noChangeAspect="1"/>
          </p:cNvGraphicFramePr>
          <p:nvPr>
            <p:extLst>
              <p:ext uri="{D42A27DB-BD31-4B8C-83A1-F6EECF244321}">
                <p14:modId xmlns:p14="http://schemas.microsoft.com/office/powerpoint/2010/main" val="3781039422"/>
              </p:ext>
            </p:extLst>
          </p:nvPr>
        </p:nvGraphicFramePr>
        <p:xfrm>
          <a:off x="9338242" y="2065134"/>
          <a:ext cx="1057275" cy="590550"/>
        </p:xfrm>
        <a:graphic>
          <a:graphicData uri="http://schemas.openxmlformats.org/presentationml/2006/ole">
            <mc:AlternateContent xmlns:mc="http://schemas.openxmlformats.org/markup-compatibility/2006">
              <mc:Choice xmlns:v="urn:schemas-microsoft-com:vml" Requires="v">
                <p:oleObj spid="_x0000_s13351" name="Equation" r:id="rId6" imgW="723600" imgH="406080" progId="Equation.DSMT4">
                  <p:embed/>
                </p:oleObj>
              </mc:Choice>
              <mc:Fallback>
                <p:oleObj name="Equation" r:id="rId6" imgW="723600" imgH="406080" progId="Equation.DSMT4">
                  <p:embed/>
                  <p:pic>
                    <p:nvPicPr>
                      <p:cNvPr id="20" name="Oggetto 19">
                        <a:extLst>
                          <a:ext uri="{FF2B5EF4-FFF2-40B4-BE49-F238E27FC236}">
                            <a16:creationId xmlns:a16="http://schemas.microsoft.com/office/drawing/2014/main" id="{E074D4E6-48DF-43C5-9295-F5479A8721B0}"/>
                          </a:ext>
                        </a:extLst>
                      </p:cNvPr>
                      <p:cNvPicPr/>
                      <p:nvPr/>
                    </p:nvPicPr>
                    <p:blipFill>
                      <a:blip r:embed="rId7"/>
                      <a:stretch>
                        <a:fillRect/>
                      </a:stretch>
                    </p:blipFill>
                    <p:spPr>
                      <a:xfrm>
                        <a:off x="9338242" y="2065134"/>
                        <a:ext cx="1057275" cy="590550"/>
                      </a:xfrm>
                      <a:prstGeom prst="rect">
                        <a:avLst/>
                      </a:prstGeom>
                    </p:spPr>
                  </p:pic>
                </p:oleObj>
              </mc:Fallback>
            </mc:AlternateContent>
          </a:graphicData>
        </a:graphic>
      </p:graphicFrame>
      <p:sp>
        <p:nvSpPr>
          <p:cNvPr id="21" name="Pulsante di azione: Avanti o successivo 20">
            <a:hlinkClick r:id="rId8" action="ppaction://hlinkfile" highlightClick="1"/>
            <a:extLst>
              <a:ext uri="{FF2B5EF4-FFF2-40B4-BE49-F238E27FC236}">
                <a16:creationId xmlns:a16="http://schemas.microsoft.com/office/drawing/2014/main" id="{3251699C-7857-4AB2-BE5F-0233747E2E19}"/>
              </a:ext>
            </a:extLst>
          </p:cNvPr>
          <p:cNvSpPr/>
          <p:nvPr/>
        </p:nvSpPr>
        <p:spPr>
          <a:xfrm>
            <a:off x="9474782" y="1621999"/>
            <a:ext cx="784194" cy="310718"/>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888586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8CBA65-DED9-4351-B235-6292422E969E}"/>
              </a:ext>
            </a:extLst>
          </p:cNvPr>
          <p:cNvSpPr>
            <a:spLocks noGrp="1"/>
          </p:cNvSpPr>
          <p:nvPr>
            <p:ph type="title" idx="4294967295"/>
          </p:nvPr>
        </p:nvSpPr>
        <p:spPr>
          <a:xfrm>
            <a:off x="1676400" y="-171450"/>
            <a:ext cx="10515600" cy="779463"/>
          </a:xfrm>
        </p:spPr>
        <p:txBody>
          <a:bodyPr>
            <a:normAutofit fontScale="90000"/>
          </a:bodyPr>
          <a:lstStyle/>
          <a:p>
            <a:pPr algn="ctr"/>
            <a:r>
              <a:rPr lang="it-IT" dirty="0"/>
              <a:t>Svuotamento di un serbatoio (proposte di lavoro)</a:t>
            </a:r>
          </a:p>
        </p:txBody>
      </p:sp>
      <p:sp>
        <p:nvSpPr>
          <p:cNvPr id="3" name="CasellaDiTesto 2">
            <a:extLst>
              <a:ext uri="{FF2B5EF4-FFF2-40B4-BE49-F238E27FC236}">
                <a16:creationId xmlns:a16="http://schemas.microsoft.com/office/drawing/2014/main" id="{32F88DB3-9106-4442-BFDD-79FCFE91AEAE}"/>
              </a:ext>
            </a:extLst>
          </p:cNvPr>
          <p:cNvSpPr txBox="1"/>
          <p:nvPr/>
        </p:nvSpPr>
        <p:spPr>
          <a:xfrm>
            <a:off x="274320" y="464681"/>
            <a:ext cx="10515600" cy="646331"/>
          </a:xfrm>
          <a:prstGeom prst="rect">
            <a:avLst/>
          </a:prstGeom>
          <a:noFill/>
        </p:spPr>
        <p:txBody>
          <a:bodyPr wrap="square" rtlCol="0">
            <a:spAutoFit/>
          </a:bodyPr>
          <a:lstStyle/>
          <a:p>
            <a:pPr marL="342900" indent="-342900">
              <a:buAutoNum type="arabicParenR"/>
            </a:pPr>
            <a:r>
              <a:rPr lang="it-IT" dirty="0"/>
              <a:t>Generalizzare il caso a serbatoi non cilindrici (ad esempio tronco-conici), In questo caso l’approccio ad elementi discreti infinitesimi è l’unico possibile </a:t>
            </a:r>
          </a:p>
        </p:txBody>
      </p:sp>
      <p:pic>
        <p:nvPicPr>
          <p:cNvPr id="4" name="Immagine 3">
            <a:extLst>
              <a:ext uri="{FF2B5EF4-FFF2-40B4-BE49-F238E27FC236}">
                <a16:creationId xmlns:a16="http://schemas.microsoft.com/office/drawing/2014/main" id="{50E3D841-F29D-4A3B-8977-48BFAC3C4E00}"/>
              </a:ext>
            </a:extLst>
          </p:cNvPr>
          <p:cNvPicPr>
            <a:picLocks noChangeAspect="1"/>
          </p:cNvPicPr>
          <p:nvPr/>
        </p:nvPicPr>
        <p:blipFill>
          <a:blip r:embed="rId2"/>
          <a:stretch>
            <a:fillRect/>
          </a:stretch>
        </p:blipFill>
        <p:spPr>
          <a:xfrm>
            <a:off x="274320" y="1111012"/>
            <a:ext cx="5730240" cy="5702691"/>
          </a:xfrm>
          <a:prstGeom prst="rect">
            <a:avLst/>
          </a:prstGeom>
        </p:spPr>
      </p:pic>
      <p:sp>
        <p:nvSpPr>
          <p:cNvPr id="5" name="CasellaDiTesto 4">
            <a:extLst>
              <a:ext uri="{FF2B5EF4-FFF2-40B4-BE49-F238E27FC236}">
                <a16:creationId xmlns:a16="http://schemas.microsoft.com/office/drawing/2014/main" id="{1445E8BF-49D8-4142-942F-BCCE53FC025D}"/>
              </a:ext>
            </a:extLst>
          </p:cNvPr>
          <p:cNvSpPr txBox="1"/>
          <p:nvPr/>
        </p:nvSpPr>
        <p:spPr>
          <a:xfrm>
            <a:off x="6482080" y="1788160"/>
            <a:ext cx="5110480" cy="2308324"/>
          </a:xfrm>
          <a:prstGeom prst="rect">
            <a:avLst/>
          </a:prstGeom>
          <a:noFill/>
        </p:spPr>
        <p:txBody>
          <a:bodyPr wrap="square" rtlCol="0">
            <a:spAutoFit/>
          </a:bodyPr>
          <a:lstStyle/>
          <a:p>
            <a:pPr algn="just"/>
            <a:r>
              <a:rPr lang="it-IT" dirty="0"/>
              <a:t>2) Generalizzare il problema a recipienti conici in cui la condizione che la sezione del serbatoio sia maggiore dell’area del foro, può venire meno se il foro è in prossimità del vertici del cono. Occorre ridimostrare il «teorema di Torricelli» senza trascurare la velocità di abbassamento della superficie libera del liquido rispetto alla velocità di uscita dal foro</a:t>
            </a:r>
          </a:p>
        </p:txBody>
      </p:sp>
    </p:spTree>
    <p:extLst>
      <p:ext uri="{BB962C8B-B14F-4D97-AF65-F5344CB8AC3E}">
        <p14:creationId xmlns:p14="http://schemas.microsoft.com/office/powerpoint/2010/main" val="1209778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1D9A3F-DB30-4D1B-867F-B6D8A624E2AA}"/>
              </a:ext>
            </a:extLst>
          </p:cNvPr>
          <p:cNvSpPr>
            <a:spLocks noGrp="1"/>
          </p:cNvSpPr>
          <p:nvPr>
            <p:ph type="title" idx="4294967295"/>
          </p:nvPr>
        </p:nvSpPr>
        <p:spPr>
          <a:xfrm>
            <a:off x="0" y="66675"/>
            <a:ext cx="10515600" cy="611188"/>
          </a:xfrm>
        </p:spPr>
        <p:txBody>
          <a:bodyPr>
            <a:normAutofit fontScale="90000"/>
          </a:bodyPr>
          <a:lstStyle/>
          <a:p>
            <a:pPr algn="ctr"/>
            <a:r>
              <a:rPr lang="it-IT" dirty="0"/>
              <a:t>Raffreddamento di un corpo</a:t>
            </a:r>
          </a:p>
        </p:txBody>
      </p:sp>
      <p:pic>
        <p:nvPicPr>
          <p:cNvPr id="3" name="Immagine 2">
            <a:extLst>
              <a:ext uri="{FF2B5EF4-FFF2-40B4-BE49-F238E27FC236}">
                <a16:creationId xmlns:a16="http://schemas.microsoft.com/office/drawing/2014/main" id="{2C7B6E73-8E31-4326-AA9E-D1D79BF734A6}"/>
              </a:ext>
            </a:extLst>
          </p:cNvPr>
          <p:cNvPicPr>
            <a:picLocks noChangeAspect="1"/>
          </p:cNvPicPr>
          <p:nvPr/>
        </p:nvPicPr>
        <p:blipFill>
          <a:blip r:embed="rId3"/>
          <a:stretch>
            <a:fillRect/>
          </a:stretch>
        </p:blipFill>
        <p:spPr>
          <a:xfrm>
            <a:off x="436671" y="677186"/>
            <a:ext cx="9025015" cy="1170967"/>
          </a:xfrm>
          <a:prstGeom prst="rect">
            <a:avLst/>
          </a:prstGeom>
        </p:spPr>
      </p:pic>
      <p:sp>
        <p:nvSpPr>
          <p:cNvPr id="4" name="CasellaDiTesto 3">
            <a:extLst>
              <a:ext uri="{FF2B5EF4-FFF2-40B4-BE49-F238E27FC236}">
                <a16:creationId xmlns:a16="http://schemas.microsoft.com/office/drawing/2014/main" id="{CBC43390-5610-4D86-AEE9-3F43E50BB2FA}"/>
              </a:ext>
            </a:extLst>
          </p:cNvPr>
          <p:cNvSpPr txBox="1"/>
          <p:nvPr/>
        </p:nvSpPr>
        <p:spPr>
          <a:xfrm>
            <a:off x="558800" y="1645919"/>
            <a:ext cx="10515600" cy="5940088"/>
          </a:xfrm>
          <a:prstGeom prst="rect">
            <a:avLst/>
          </a:prstGeom>
          <a:noFill/>
        </p:spPr>
        <p:txBody>
          <a:bodyPr wrap="square" rtlCol="0">
            <a:spAutoFit/>
          </a:bodyPr>
          <a:lstStyle/>
          <a:p>
            <a:pPr marL="285750" indent="-285750">
              <a:buFont typeface="Arial" panose="020B0604020202020204" pitchFamily="34" charset="0"/>
              <a:buChar char="•"/>
            </a:pPr>
            <a:r>
              <a:rPr lang="it-IT" sz="2000" dirty="0"/>
              <a:t>Com’è noto la quantità di calore che fluisce dal corpo (il liquido) all’ambiente esterno è direttamente proporzionale alla differenza di temperatura tra il corpo e l’ambiente esterno e al tempo </a:t>
            </a:r>
            <a:r>
              <a:rPr lang="it-IT" sz="2000" dirty="0" err="1"/>
              <a:t>dt</a:t>
            </a:r>
            <a:r>
              <a:rPr lang="it-IT" sz="2000" dirty="0"/>
              <a:t> di esposizione del corpo all’ambiente esterno (per le pareti è la legge di Fourier)</a:t>
            </a:r>
          </a:p>
          <a:p>
            <a:pPr marL="285750" indent="-285750">
              <a:buFont typeface="Arial" panose="020B0604020202020204" pitchFamily="34" charset="0"/>
              <a:buChar char="•"/>
            </a:pPr>
            <a:r>
              <a:rPr lang="it-IT" sz="2000" dirty="0"/>
              <a:t>D’altronde , per la relazione fondamentale della calorimetria, la variazione di temperatura di un corpo è direttamente proporzionale alla quantità di calore ceduta o assorbita dal corpo (nell’ipotesi, ben verificata, che il calore specifico della sostanza di cui è fatto il corpo, sia costante)</a:t>
            </a:r>
          </a:p>
          <a:p>
            <a:pPr marL="285750" indent="-285750">
              <a:buFont typeface="Arial" panose="020B0604020202020204" pitchFamily="34" charset="0"/>
              <a:buChar char="•"/>
            </a:pPr>
            <a:r>
              <a:rPr lang="it-IT" sz="2000" dirty="0"/>
              <a:t>Mettendo assieme questi due fatti, ed ipotizzando che la capacità termica dell’ambiente sia pressoché infinita e che quindi la temperatura dell’ambiente non cambi,  possiamo quindi scrivere che</a:t>
            </a:r>
          </a:p>
          <a:p>
            <a:pPr marL="285750" indent="-285750">
              <a:buFont typeface="Arial" panose="020B0604020202020204" pitchFamily="34" charset="0"/>
              <a:buChar char="•"/>
            </a:pPr>
            <a:endParaRPr lang="it-IT" sz="2000" dirty="0"/>
          </a:p>
          <a:p>
            <a:endParaRPr lang="it-IT" sz="2000" dirty="0"/>
          </a:p>
          <a:p>
            <a:r>
              <a:rPr lang="it-IT" sz="2000" dirty="0"/>
              <a:t> </a:t>
            </a:r>
          </a:p>
          <a:p>
            <a:pPr marL="285750" indent="-285750">
              <a:buFont typeface="Arial" panose="020B0604020202020204" pitchFamily="34" charset="0"/>
              <a:buChar char="•"/>
            </a:pPr>
            <a:r>
              <a:rPr lang="it-IT" sz="2000" dirty="0"/>
              <a:t>Il coefficiente k (detto coefficiente di scambio termico dipenderà dalla geometria del corpo, dalla massa del corpo e dal calore specifico della sostanza di cui è fatto il corpo). Essa può essere determinata in modo sperimentale dai dati forniti dal problema</a:t>
            </a:r>
          </a:p>
          <a:p>
            <a:endParaRPr lang="it-IT" sz="2000" dirty="0"/>
          </a:p>
          <a:p>
            <a:r>
              <a:rPr lang="it-IT" sz="2000" dirty="0">
                <a:solidFill>
                  <a:srgbClr val="FF0000"/>
                </a:solidFill>
              </a:rPr>
              <a:t>La relazione (**) è tutto quello che serve per impostare sia la soluzione esatta (</a:t>
            </a:r>
            <a:r>
              <a:rPr lang="it-IT" sz="2000" dirty="0" err="1">
                <a:solidFill>
                  <a:srgbClr val="FF0000"/>
                </a:solidFill>
              </a:rPr>
              <a:t>eq</a:t>
            </a:r>
            <a:r>
              <a:rPr lang="it-IT" sz="2000" dirty="0">
                <a:solidFill>
                  <a:srgbClr val="FF0000"/>
                </a:solidFill>
              </a:rPr>
              <a:t>. Differenziale) che approssimata</a:t>
            </a:r>
          </a:p>
        </p:txBody>
      </p:sp>
      <p:graphicFrame>
        <p:nvGraphicFramePr>
          <p:cNvPr id="5" name="Oggetto 4">
            <a:extLst>
              <a:ext uri="{FF2B5EF4-FFF2-40B4-BE49-F238E27FC236}">
                <a16:creationId xmlns:a16="http://schemas.microsoft.com/office/drawing/2014/main" id="{86836A02-99E2-4DD6-82A0-96CF8F4AE872}"/>
              </a:ext>
            </a:extLst>
          </p:cNvPr>
          <p:cNvGraphicFramePr>
            <a:graphicFrameLocks noChangeAspect="1"/>
          </p:cNvGraphicFramePr>
          <p:nvPr>
            <p:extLst>
              <p:ext uri="{D42A27DB-BD31-4B8C-83A1-F6EECF244321}">
                <p14:modId xmlns:p14="http://schemas.microsoft.com/office/powerpoint/2010/main" val="1101847590"/>
              </p:ext>
            </p:extLst>
          </p:nvPr>
        </p:nvGraphicFramePr>
        <p:xfrm>
          <a:off x="3182460" y="4655835"/>
          <a:ext cx="6057900" cy="708025"/>
        </p:xfrm>
        <a:graphic>
          <a:graphicData uri="http://schemas.openxmlformats.org/presentationml/2006/ole">
            <mc:AlternateContent xmlns:mc="http://schemas.openxmlformats.org/markup-compatibility/2006">
              <mc:Choice xmlns:v="urn:schemas-microsoft-com:vml" Requires="v">
                <p:oleObj spid="_x0000_s15379" name="Equation" r:id="rId4" imgW="2387520" imgH="279360" progId="Equation.DSMT4">
                  <p:embed/>
                </p:oleObj>
              </mc:Choice>
              <mc:Fallback>
                <p:oleObj name="Equation" r:id="rId4" imgW="2387520" imgH="279360" progId="Equation.DSMT4">
                  <p:embed/>
                  <p:pic>
                    <p:nvPicPr>
                      <p:cNvPr id="0" name=""/>
                      <p:cNvPicPr/>
                      <p:nvPr/>
                    </p:nvPicPr>
                    <p:blipFill>
                      <a:blip r:embed="rId5"/>
                      <a:stretch>
                        <a:fillRect/>
                      </a:stretch>
                    </p:blipFill>
                    <p:spPr>
                      <a:xfrm>
                        <a:off x="3182460" y="4655835"/>
                        <a:ext cx="6057900" cy="708025"/>
                      </a:xfrm>
                      <a:prstGeom prst="rect">
                        <a:avLst/>
                      </a:prstGeom>
                    </p:spPr>
                  </p:pic>
                </p:oleObj>
              </mc:Fallback>
            </mc:AlternateContent>
          </a:graphicData>
        </a:graphic>
      </p:graphicFrame>
    </p:spTree>
    <p:extLst>
      <p:ext uri="{BB962C8B-B14F-4D97-AF65-F5344CB8AC3E}">
        <p14:creationId xmlns:p14="http://schemas.microsoft.com/office/powerpoint/2010/main" val="2775337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1D9A3F-DB30-4D1B-867F-B6D8A624E2AA}"/>
              </a:ext>
            </a:extLst>
          </p:cNvPr>
          <p:cNvSpPr>
            <a:spLocks noGrp="1"/>
          </p:cNvSpPr>
          <p:nvPr>
            <p:ph type="title" idx="4294967295"/>
          </p:nvPr>
        </p:nvSpPr>
        <p:spPr>
          <a:xfrm>
            <a:off x="0" y="66675"/>
            <a:ext cx="10515600" cy="611188"/>
          </a:xfrm>
        </p:spPr>
        <p:txBody>
          <a:bodyPr>
            <a:normAutofit fontScale="90000"/>
          </a:bodyPr>
          <a:lstStyle/>
          <a:p>
            <a:pPr algn="ctr"/>
            <a:r>
              <a:rPr lang="it-IT" dirty="0"/>
              <a:t>Raffreddamento di un corpo (soluzione esatta)</a:t>
            </a:r>
          </a:p>
        </p:txBody>
      </p:sp>
      <p:pic>
        <p:nvPicPr>
          <p:cNvPr id="3" name="Immagine 2">
            <a:extLst>
              <a:ext uri="{FF2B5EF4-FFF2-40B4-BE49-F238E27FC236}">
                <a16:creationId xmlns:a16="http://schemas.microsoft.com/office/drawing/2014/main" id="{2C7B6E73-8E31-4326-AA9E-D1D79BF734A6}"/>
              </a:ext>
            </a:extLst>
          </p:cNvPr>
          <p:cNvPicPr>
            <a:picLocks noChangeAspect="1"/>
          </p:cNvPicPr>
          <p:nvPr/>
        </p:nvPicPr>
        <p:blipFill>
          <a:blip r:embed="rId3"/>
          <a:stretch>
            <a:fillRect/>
          </a:stretch>
        </p:blipFill>
        <p:spPr>
          <a:xfrm>
            <a:off x="436671" y="677186"/>
            <a:ext cx="9025015" cy="1170967"/>
          </a:xfrm>
          <a:prstGeom prst="rect">
            <a:avLst/>
          </a:prstGeom>
        </p:spPr>
      </p:pic>
      <p:graphicFrame>
        <p:nvGraphicFramePr>
          <p:cNvPr id="5" name="Oggetto 4">
            <a:extLst>
              <a:ext uri="{FF2B5EF4-FFF2-40B4-BE49-F238E27FC236}">
                <a16:creationId xmlns:a16="http://schemas.microsoft.com/office/drawing/2014/main" id="{86836A02-99E2-4DD6-82A0-96CF8F4AE872}"/>
              </a:ext>
            </a:extLst>
          </p:cNvPr>
          <p:cNvGraphicFramePr>
            <a:graphicFrameLocks noChangeAspect="1"/>
          </p:cNvGraphicFramePr>
          <p:nvPr>
            <p:extLst>
              <p:ext uri="{D42A27DB-BD31-4B8C-83A1-F6EECF244321}">
                <p14:modId xmlns:p14="http://schemas.microsoft.com/office/powerpoint/2010/main" val="690000594"/>
              </p:ext>
            </p:extLst>
          </p:nvPr>
        </p:nvGraphicFramePr>
        <p:xfrm>
          <a:off x="3168650" y="1642469"/>
          <a:ext cx="6057900" cy="708025"/>
        </p:xfrm>
        <a:graphic>
          <a:graphicData uri="http://schemas.openxmlformats.org/presentationml/2006/ole">
            <mc:AlternateContent xmlns:mc="http://schemas.openxmlformats.org/markup-compatibility/2006">
              <mc:Choice xmlns:v="urn:schemas-microsoft-com:vml" Requires="v">
                <p:oleObj spid="_x0000_s16435" name="Equation" r:id="rId4" imgW="2387520" imgH="279360" progId="Equation.DSMT4">
                  <p:embed/>
                </p:oleObj>
              </mc:Choice>
              <mc:Fallback>
                <p:oleObj name="Equation" r:id="rId4" imgW="2387520" imgH="279360" progId="Equation.DSMT4">
                  <p:embed/>
                  <p:pic>
                    <p:nvPicPr>
                      <p:cNvPr id="5" name="Oggetto 4">
                        <a:extLst>
                          <a:ext uri="{FF2B5EF4-FFF2-40B4-BE49-F238E27FC236}">
                            <a16:creationId xmlns:a16="http://schemas.microsoft.com/office/drawing/2014/main" id="{86836A02-99E2-4DD6-82A0-96CF8F4AE872}"/>
                          </a:ext>
                        </a:extLst>
                      </p:cNvPr>
                      <p:cNvPicPr/>
                      <p:nvPr/>
                    </p:nvPicPr>
                    <p:blipFill>
                      <a:blip r:embed="rId5"/>
                      <a:stretch>
                        <a:fillRect/>
                      </a:stretch>
                    </p:blipFill>
                    <p:spPr>
                      <a:xfrm>
                        <a:off x="3168650" y="1642469"/>
                        <a:ext cx="6057900" cy="708025"/>
                      </a:xfrm>
                      <a:prstGeom prst="rect">
                        <a:avLst/>
                      </a:prstGeom>
                    </p:spPr>
                  </p:pic>
                </p:oleObj>
              </mc:Fallback>
            </mc:AlternateContent>
          </a:graphicData>
        </a:graphic>
      </p:graphicFrame>
      <p:grpSp>
        <p:nvGrpSpPr>
          <p:cNvPr id="8" name="Gruppo 7">
            <a:extLst>
              <a:ext uri="{FF2B5EF4-FFF2-40B4-BE49-F238E27FC236}">
                <a16:creationId xmlns:a16="http://schemas.microsoft.com/office/drawing/2014/main" id="{571CD56E-F602-4FC0-95B0-9CB621675233}"/>
              </a:ext>
            </a:extLst>
          </p:cNvPr>
          <p:cNvGrpSpPr/>
          <p:nvPr/>
        </p:nvGrpSpPr>
        <p:grpSpPr>
          <a:xfrm>
            <a:off x="609600" y="2509192"/>
            <a:ext cx="7315200" cy="505977"/>
            <a:chOff x="609600" y="2509192"/>
            <a:chExt cx="7315200" cy="505977"/>
          </a:xfrm>
        </p:grpSpPr>
        <p:sp>
          <p:nvSpPr>
            <p:cNvPr id="6" name="Rettangolo 5">
              <a:extLst>
                <a:ext uri="{FF2B5EF4-FFF2-40B4-BE49-F238E27FC236}">
                  <a16:creationId xmlns:a16="http://schemas.microsoft.com/office/drawing/2014/main" id="{E339932A-D529-4832-91CC-E221CCA7E20F}"/>
                </a:ext>
              </a:extLst>
            </p:cNvPr>
            <p:cNvSpPr/>
            <p:nvPr/>
          </p:nvSpPr>
          <p:spPr>
            <a:xfrm>
              <a:off x="609600" y="2577515"/>
              <a:ext cx="7223760" cy="369332"/>
            </a:xfrm>
            <a:prstGeom prst="rect">
              <a:avLst/>
            </a:prstGeom>
          </p:spPr>
          <p:txBody>
            <a:bodyPr wrap="square">
              <a:spAutoFit/>
            </a:bodyPr>
            <a:lstStyle/>
            <a:p>
              <a:r>
                <a:rPr lang="it-IT" dirty="0"/>
                <a:t>L’equazione differenziale risolvente sarebbe quindi, ricordando che </a:t>
              </a:r>
            </a:p>
          </p:txBody>
        </p:sp>
        <p:graphicFrame>
          <p:nvGraphicFramePr>
            <p:cNvPr id="7" name="Oggetto 6">
              <a:extLst>
                <a:ext uri="{FF2B5EF4-FFF2-40B4-BE49-F238E27FC236}">
                  <a16:creationId xmlns:a16="http://schemas.microsoft.com/office/drawing/2014/main" id="{3A7B80A0-543B-423E-A0B8-BBA4E2D22919}"/>
                </a:ext>
              </a:extLst>
            </p:cNvPr>
            <p:cNvGraphicFramePr>
              <a:graphicFrameLocks noChangeAspect="1"/>
            </p:cNvGraphicFramePr>
            <p:nvPr>
              <p:extLst>
                <p:ext uri="{D42A27DB-BD31-4B8C-83A1-F6EECF244321}">
                  <p14:modId xmlns:p14="http://schemas.microsoft.com/office/powerpoint/2010/main" val="2181279642"/>
                </p:ext>
              </p:extLst>
            </p:nvPr>
          </p:nvGraphicFramePr>
          <p:xfrm>
            <a:off x="7043420" y="2509192"/>
            <a:ext cx="881380" cy="505977"/>
          </p:xfrm>
          <a:graphic>
            <a:graphicData uri="http://schemas.openxmlformats.org/presentationml/2006/ole">
              <mc:AlternateContent xmlns:mc="http://schemas.openxmlformats.org/markup-compatibility/2006">
                <mc:Choice xmlns:v="urn:schemas-microsoft-com:vml" Requires="v">
                  <p:oleObj spid="_x0000_s16436" name="Equation" r:id="rId6" imgW="685800" imgH="393480" progId="Equation.DSMT4">
                    <p:embed/>
                  </p:oleObj>
                </mc:Choice>
                <mc:Fallback>
                  <p:oleObj name="Equation" r:id="rId6" imgW="685800" imgH="393480" progId="Equation.DSMT4">
                    <p:embed/>
                    <p:pic>
                      <p:nvPicPr>
                        <p:cNvPr id="0" name=""/>
                        <p:cNvPicPr/>
                        <p:nvPr/>
                      </p:nvPicPr>
                      <p:blipFill>
                        <a:blip r:embed="rId7"/>
                        <a:stretch>
                          <a:fillRect/>
                        </a:stretch>
                      </p:blipFill>
                      <p:spPr>
                        <a:xfrm>
                          <a:off x="7043420" y="2509192"/>
                          <a:ext cx="881380" cy="505977"/>
                        </a:xfrm>
                        <a:prstGeom prst="rect">
                          <a:avLst/>
                        </a:prstGeom>
                      </p:spPr>
                    </p:pic>
                  </p:oleObj>
                </mc:Fallback>
              </mc:AlternateContent>
            </a:graphicData>
          </a:graphic>
        </p:graphicFrame>
      </p:grpSp>
      <p:graphicFrame>
        <p:nvGraphicFramePr>
          <p:cNvPr id="9" name="Oggetto 8">
            <a:extLst>
              <a:ext uri="{FF2B5EF4-FFF2-40B4-BE49-F238E27FC236}">
                <a16:creationId xmlns:a16="http://schemas.microsoft.com/office/drawing/2014/main" id="{FE584845-5EAB-482A-BDE7-B04D5120D0CD}"/>
              </a:ext>
            </a:extLst>
          </p:cNvPr>
          <p:cNvGraphicFramePr>
            <a:graphicFrameLocks noChangeAspect="1"/>
          </p:cNvGraphicFramePr>
          <p:nvPr>
            <p:extLst>
              <p:ext uri="{D42A27DB-BD31-4B8C-83A1-F6EECF244321}">
                <p14:modId xmlns:p14="http://schemas.microsoft.com/office/powerpoint/2010/main" val="3609660991"/>
              </p:ext>
            </p:extLst>
          </p:nvPr>
        </p:nvGraphicFramePr>
        <p:xfrm>
          <a:off x="3453606" y="3156533"/>
          <a:ext cx="5284788" cy="708025"/>
        </p:xfrm>
        <a:graphic>
          <a:graphicData uri="http://schemas.openxmlformats.org/presentationml/2006/ole">
            <mc:AlternateContent xmlns:mc="http://schemas.openxmlformats.org/markup-compatibility/2006">
              <mc:Choice xmlns:v="urn:schemas-microsoft-com:vml" Requires="v">
                <p:oleObj spid="_x0000_s16437" name="Equation" r:id="rId8" imgW="2082600" imgH="279360" progId="Equation.DSMT4">
                  <p:embed/>
                </p:oleObj>
              </mc:Choice>
              <mc:Fallback>
                <p:oleObj name="Equation" r:id="rId8" imgW="2082600" imgH="279360" progId="Equation.DSMT4">
                  <p:embed/>
                  <p:pic>
                    <p:nvPicPr>
                      <p:cNvPr id="5" name="Oggetto 4">
                        <a:extLst>
                          <a:ext uri="{FF2B5EF4-FFF2-40B4-BE49-F238E27FC236}">
                            <a16:creationId xmlns:a16="http://schemas.microsoft.com/office/drawing/2014/main" id="{86836A02-99E2-4DD6-82A0-96CF8F4AE872}"/>
                          </a:ext>
                        </a:extLst>
                      </p:cNvPr>
                      <p:cNvPicPr/>
                      <p:nvPr/>
                    </p:nvPicPr>
                    <p:blipFill>
                      <a:blip r:embed="rId9"/>
                      <a:stretch>
                        <a:fillRect/>
                      </a:stretch>
                    </p:blipFill>
                    <p:spPr>
                      <a:xfrm>
                        <a:off x="3453606" y="3156533"/>
                        <a:ext cx="5284788" cy="708025"/>
                      </a:xfrm>
                      <a:prstGeom prst="rect">
                        <a:avLst/>
                      </a:prstGeom>
                    </p:spPr>
                  </p:pic>
                </p:oleObj>
              </mc:Fallback>
            </mc:AlternateContent>
          </a:graphicData>
        </a:graphic>
      </p:graphicFrame>
      <p:sp>
        <p:nvSpPr>
          <p:cNvPr id="13" name="Rettangolo 12">
            <a:extLst>
              <a:ext uri="{FF2B5EF4-FFF2-40B4-BE49-F238E27FC236}">
                <a16:creationId xmlns:a16="http://schemas.microsoft.com/office/drawing/2014/main" id="{B6D4C129-B3CD-46F5-912E-620C1593D590}"/>
              </a:ext>
            </a:extLst>
          </p:cNvPr>
          <p:cNvSpPr/>
          <p:nvPr/>
        </p:nvSpPr>
        <p:spPr>
          <a:xfrm>
            <a:off x="506203" y="4342994"/>
            <a:ext cx="11318240" cy="646331"/>
          </a:xfrm>
          <a:prstGeom prst="rect">
            <a:avLst/>
          </a:prstGeom>
        </p:spPr>
        <p:txBody>
          <a:bodyPr wrap="square">
            <a:spAutoFit/>
          </a:bodyPr>
          <a:lstStyle/>
          <a:p>
            <a:r>
              <a:rPr lang="it-IT" dirty="0"/>
              <a:t>Nelle trattazioni tradizionali la (°°) è un’equazione a variabili separabili e si risolve proprio tornando alla forma «differenziale» (**) , separando le variabili e poi integrando.</a:t>
            </a:r>
          </a:p>
        </p:txBody>
      </p:sp>
    </p:spTree>
    <p:extLst>
      <p:ext uri="{BB962C8B-B14F-4D97-AF65-F5344CB8AC3E}">
        <p14:creationId xmlns:p14="http://schemas.microsoft.com/office/powerpoint/2010/main" val="2967136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1D9A3F-DB30-4D1B-867F-B6D8A624E2AA}"/>
              </a:ext>
            </a:extLst>
          </p:cNvPr>
          <p:cNvSpPr>
            <a:spLocks noGrp="1"/>
          </p:cNvSpPr>
          <p:nvPr>
            <p:ph type="title" idx="4294967295"/>
          </p:nvPr>
        </p:nvSpPr>
        <p:spPr>
          <a:xfrm>
            <a:off x="0" y="66675"/>
            <a:ext cx="10515600" cy="611188"/>
          </a:xfrm>
        </p:spPr>
        <p:txBody>
          <a:bodyPr>
            <a:normAutofit fontScale="90000"/>
          </a:bodyPr>
          <a:lstStyle/>
          <a:p>
            <a:pPr algn="ctr"/>
            <a:r>
              <a:rPr lang="it-IT" dirty="0"/>
              <a:t>Raffreddamento di un corpo (soluzione esatta)</a:t>
            </a:r>
          </a:p>
        </p:txBody>
      </p:sp>
      <p:pic>
        <p:nvPicPr>
          <p:cNvPr id="3" name="Immagine 2">
            <a:extLst>
              <a:ext uri="{FF2B5EF4-FFF2-40B4-BE49-F238E27FC236}">
                <a16:creationId xmlns:a16="http://schemas.microsoft.com/office/drawing/2014/main" id="{2C7B6E73-8E31-4326-AA9E-D1D79BF734A6}"/>
              </a:ext>
            </a:extLst>
          </p:cNvPr>
          <p:cNvPicPr>
            <a:picLocks noChangeAspect="1"/>
          </p:cNvPicPr>
          <p:nvPr/>
        </p:nvPicPr>
        <p:blipFill>
          <a:blip r:embed="rId3"/>
          <a:stretch>
            <a:fillRect/>
          </a:stretch>
        </p:blipFill>
        <p:spPr>
          <a:xfrm>
            <a:off x="436671" y="677186"/>
            <a:ext cx="9025015" cy="1170967"/>
          </a:xfrm>
          <a:prstGeom prst="rect">
            <a:avLst/>
          </a:prstGeom>
        </p:spPr>
      </p:pic>
      <p:pic>
        <p:nvPicPr>
          <p:cNvPr id="11" name="Immagine 10">
            <a:extLst>
              <a:ext uri="{FF2B5EF4-FFF2-40B4-BE49-F238E27FC236}">
                <a16:creationId xmlns:a16="http://schemas.microsoft.com/office/drawing/2014/main" id="{3210AC45-D8D7-4AB4-B324-A9E3BE8ED6D5}"/>
              </a:ext>
            </a:extLst>
          </p:cNvPr>
          <p:cNvPicPr>
            <a:picLocks noChangeAspect="1"/>
          </p:cNvPicPr>
          <p:nvPr/>
        </p:nvPicPr>
        <p:blipFill>
          <a:blip r:embed="rId4"/>
          <a:stretch>
            <a:fillRect/>
          </a:stretch>
        </p:blipFill>
        <p:spPr>
          <a:xfrm>
            <a:off x="200025" y="1637665"/>
            <a:ext cx="5215255" cy="5038324"/>
          </a:xfrm>
          <a:prstGeom prst="rect">
            <a:avLst/>
          </a:prstGeom>
        </p:spPr>
      </p:pic>
      <p:sp>
        <p:nvSpPr>
          <p:cNvPr id="12" name="CasellaDiTesto 11">
            <a:extLst>
              <a:ext uri="{FF2B5EF4-FFF2-40B4-BE49-F238E27FC236}">
                <a16:creationId xmlns:a16="http://schemas.microsoft.com/office/drawing/2014/main" id="{6588A5EB-D686-4642-BAA7-0E5CD58688B0}"/>
              </a:ext>
            </a:extLst>
          </p:cNvPr>
          <p:cNvSpPr txBox="1"/>
          <p:nvPr/>
        </p:nvSpPr>
        <p:spPr>
          <a:xfrm>
            <a:off x="6167120" y="1523033"/>
            <a:ext cx="5588209" cy="4524315"/>
          </a:xfrm>
          <a:prstGeom prst="rect">
            <a:avLst/>
          </a:prstGeom>
          <a:noFill/>
        </p:spPr>
        <p:txBody>
          <a:bodyPr wrap="square" rtlCol="0">
            <a:spAutoFit/>
          </a:bodyPr>
          <a:lstStyle/>
          <a:p>
            <a:pPr marL="285750" indent="-285750" algn="just">
              <a:buFont typeface="Arial" panose="020B0604020202020204" pitchFamily="34" charset="0"/>
              <a:buChar char="•"/>
            </a:pPr>
            <a:r>
              <a:rPr lang="it-IT" dirty="0"/>
              <a:t>Si osservi come la costante di scambio termico k sia dedotta imponendo la condizione sperimentale </a:t>
            </a:r>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r>
              <a:rPr lang="it-IT" dirty="0"/>
              <a:t>L’andamento della temperatura (come in tutti processi in cui la variazione della grandezza dipendente è legata in modo lineare al valore della grandezza stessa ad un certo istante) è di tipo esponenziale e la temperatura tende solo asintoticamente ad assumere a raggiungere la temperatura di equilibrio di 4°C</a:t>
            </a:r>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r>
              <a:rPr lang="it-IT" dirty="0"/>
              <a:t>Come sempre in tali processi (si pensi alla carica e scarica di un condensatore) si introduce una «costante tempo» </a:t>
            </a:r>
            <a:r>
              <a:rPr lang="el-GR" dirty="0">
                <a:latin typeface="Times New Roman" panose="02020603050405020304" pitchFamily="18" charset="0"/>
                <a:cs typeface="Times New Roman" panose="02020603050405020304" pitchFamily="18" charset="0"/>
              </a:rPr>
              <a:t>τ</a:t>
            </a:r>
            <a:r>
              <a:rPr lang="it-IT" dirty="0">
                <a:latin typeface="Times New Roman" panose="02020603050405020304" pitchFamily="18" charset="0"/>
                <a:cs typeface="Times New Roman" panose="02020603050405020304" pitchFamily="18" charset="0"/>
              </a:rPr>
              <a:t> e si assume, convenzionalmente, che il processo sia da considerarsi concluso in un tempo dell’ordine dei 5</a:t>
            </a:r>
            <a:r>
              <a:rPr lang="el-GR" dirty="0">
                <a:latin typeface="Times New Roman" panose="02020603050405020304" pitchFamily="18" charset="0"/>
                <a:cs typeface="Times New Roman" panose="02020603050405020304" pitchFamily="18" charset="0"/>
              </a:rPr>
              <a:t>τ</a:t>
            </a:r>
            <a:r>
              <a:rPr lang="it-IT" dirty="0">
                <a:latin typeface="Times New Roman" panose="02020603050405020304" pitchFamily="18" charset="0"/>
                <a:cs typeface="Times New Roman" panose="02020603050405020304" pitchFamily="18" charset="0"/>
              </a:rPr>
              <a:t>.</a:t>
            </a:r>
            <a:endParaRPr lang="it-IT" dirty="0"/>
          </a:p>
        </p:txBody>
      </p:sp>
      <p:graphicFrame>
        <p:nvGraphicFramePr>
          <p:cNvPr id="14" name="Oggetto 13">
            <a:extLst>
              <a:ext uri="{FF2B5EF4-FFF2-40B4-BE49-F238E27FC236}">
                <a16:creationId xmlns:a16="http://schemas.microsoft.com/office/drawing/2014/main" id="{90984582-E373-466A-A60B-C3BB8C235012}"/>
              </a:ext>
            </a:extLst>
          </p:cNvPr>
          <p:cNvGraphicFramePr>
            <a:graphicFrameLocks noChangeAspect="1"/>
          </p:cNvGraphicFramePr>
          <p:nvPr>
            <p:extLst>
              <p:ext uri="{D42A27DB-BD31-4B8C-83A1-F6EECF244321}">
                <p14:modId xmlns:p14="http://schemas.microsoft.com/office/powerpoint/2010/main" val="1264194380"/>
              </p:ext>
            </p:extLst>
          </p:nvPr>
        </p:nvGraphicFramePr>
        <p:xfrm>
          <a:off x="8397239" y="2281534"/>
          <a:ext cx="1503255" cy="353707"/>
        </p:xfrm>
        <a:graphic>
          <a:graphicData uri="http://schemas.openxmlformats.org/presentationml/2006/ole">
            <mc:AlternateContent xmlns:mc="http://schemas.openxmlformats.org/markup-compatibility/2006">
              <mc:Choice xmlns:v="urn:schemas-microsoft-com:vml" Requires="v">
                <p:oleObj spid="_x0000_s17426" name="Equation" r:id="rId5" imgW="863280" imgH="203040" progId="Equation.DSMT4">
                  <p:embed/>
                </p:oleObj>
              </mc:Choice>
              <mc:Fallback>
                <p:oleObj name="Equation" r:id="rId5" imgW="863280" imgH="203040" progId="Equation.DSMT4">
                  <p:embed/>
                  <p:pic>
                    <p:nvPicPr>
                      <p:cNvPr id="0" name=""/>
                      <p:cNvPicPr/>
                      <p:nvPr/>
                    </p:nvPicPr>
                    <p:blipFill>
                      <a:blip r:embed="rId6"/>
                      <a:stretch>
                        <a:fillRect/>
                      </a:stretch>
                    </p:blipFill>
                    <p:spPr>
                      <a:xfrm>
                        <a:off x="8397239" y="2281534"/>
                        <a:ext cx="1503255" cy="353707"/>
                      </a:xfrm>
                      <a:prstGeom prst="rect">
                        <a:avLst/>
                      </a:prstGeom>
                    </p:spPr>
                  </p:pic>
                </p:oleObj>
              </mc:Fallback>
            </mc:AlternateContent>
          </a:graphicData>
        </a:graphic>
      </p:graphicFrame>
      <p:sp>
        <p:nvSpPr>
          <p:cNvPr id="16" name="Rettangolo 15">
            <a:extLst>
              <a:ext uri="{FF2B5EF4-FFF2-40B4-BE49-F238E27FC236}">
                <a16:creationId xmlns:a16="http://schemas.microsoft.com/office/drawing/2014/main" id="{7927BCAF-9966-4B9B-BF99-4333DDF8A8C2}"/>
              </a:ext>
            </a:extLst>
          </p:cNvPr>
          <p:cNvSpPr/>
          <p:nvPr/>
        </p:nvSpPr>
        <p:spPr>
          <a:xfrm>
            <a:off x="4949178" y="6329384"/>
            <a:ext cx="5588209" cy="461665"/>
          </a:xfrm>
          <a:prstGeom prst="rect">
            <a:avLst/>
          </a:prstGeom>
        </p:spPr>
        <p:txBody>
          <a:bodyPr wrap="square">
            <a:spAutoFit/>
          </a:bodyPr>
          <a:lstStyle/>
          <a:p>
            <a:r>
              <a:rPr lang="it-IT" sz="1200" dirty="0"/>
              <a:t>La soluzione esatta è tratta dal sito </a:t>
            </a:r>
            <a:r>
              <a:rPr lang="it-IT" sz="1200" dirty="0">
                <a:hlinkClick r:id="rId7"/>
              </a:rPr>
              <a:t>http://www.maurodettorre.education/PDF/Esempi_di_equazioni_differenziali.pdf</a:t>
            </a:r>
            <a:endParaRPr lang="it-IT" sz="1200" dirty="0"/>
          </a:p>
        </p:txBody>
      </p:sp>
    </p:spTree>
    <p:extLst>
      <p:ext uri="{BB962C8B-B14F-4D97-AF65-F5344CB8AC3E}">
        <p14:creationId xmlns:p14="http://schemas.microsoft.com/office/powerpoint/2010/main" val="1550004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2C7B6E73-8E31-4326-AA9E-D1D79BF734A6}"/>
              </a:ext>
            </a:extLst>
          </p:cNvPr>
          <p:cNvPicPr>
            <a:picLocks noChangeAspect="1"/>
          </p:cNvPicPr>
          <p:nvPr/>
        </p:nvPicPr>
        <p:blipFill>
          <a:blip r:embed="rId3"/>
          <a:stretch>
            <a:fillRect/>
          </a:stretch>
        </p:blipFill>
        <p:spPr>
          <a:xfrm>
            <a:off x="365551" y="563501"/>
            <a:ext cx="9025015" cy="1170967"/>
          </a:xfrm>
          <a:prstGeom prst="rect">
            <a:avLst/>
          </a:prstGeom>
        </p:spPr>
      </p:pic>
      <p:graphicFrame>
        <p:nvGraphicFramePr>
          <p:cNvPr id="17" name="Grafico 16">
            <a:extLst>
              <a:ext uri="{FF2B5EF4-FFF2-40B4-BE49-F238E27FC236}">
                <a16:creationId xmlns:a16="http://schemas.microsoft.com/office/drawing/2014/main" id="{436CF318-9A71-48A3-8493-7278A6312C41}"/>
              </a:ext>
            </a:extLst>
          </p:cNvPr>
          <p:cNvGraphicFramePr>
            <a:graphicFrameLocks/>
          </p:cNvGraphicFramePr>
          <p:nvPr>
            <p:extLst>
              <p:ext uri="{D42A27DB-BD31-4B8C-83A1-F6EECF244321}">
                <p14:modId xmlns:p14="http://schemas.microsoft.com/office/powerpoint/2010/main" val="3003771729"/>
              </p:ext>
            </p:extLst>
          </p:nvPr>
        </p:nvGraphicFramePr>
        <p:xfrm>
          <a:off x="3841196" y="1526219"/>
          <a:ext cx="7363365" cy="4420513"/>
        </p:xfrm>
        <a:graphic>
          <a:graphicData uri="http://schemas.openxmlformats.org/drawingml/2006/chart">
            <c:chart xmlns:c="http://schemas.openxmlformats.org/drawingml/2006/chart" xmlns:r="http://schemas.openxmlformats.org/officeDocument/2006/relationships" r:id="rId4"/>
          </a:graphicData>
        </a:graphic>
      </p:graphicFrame>
      <p:sp>
        <p:nvSpPr>
          <p:cNvPr id="2" name="Titolo 1">
            <a:extLst>
              <a:ext uri="{FF2B5EF4-FFF2-40B4-BE49-F238E27FC236}">
                <a16:creationId xmlns:a16="http://schemas.microsoft.com/office/drawing/2014/main" id="{311D9A3F-DB30-4D1B-867F-B6D8A624E2AA}"/>
              </a:ext>
            </a:extLst>
          </p:cNvPr>
          <p:cNvSpPr>
            <a:spLocks noGrp="1"/>
          </p:cNvSpPr>
          <p:nvPr>
            <p:ph type="title" idx="4294967295"/>
          </p:nvPr>
        </p:nvSpPr>
        <p:spPr>
          <a:xfrm>
            <a:off x="960438" y="66675"/>
            <a:ext cx="11231562" cy="611188"/>
          </a:xfrm>
        </p:spPr>
        <p:txBody>
          <a:bodyPr>
            <a:normAutofit fontScale="90000"/>
          </a:bodyPr>
          <a:lstStyle/>
          <a:p>
            <a:pPr algn="ctr"/>
            <a:r>
              <a:rPr lang="it-IT" dirty="0"/>
              <a:t>Raffreddamento di un corpo (soluzione approssimata)</a:t>
            </a:r>
          </a:p>
        </p:txBody>
      </p:sp>
      <p:sp>
        <p:nvSpPr>
          <p:cNvPr id="4" name="Pulsante di azione: Avanti o successivo 3">
            <a:hlinkClick r:id="rId5" action="ppaction://hlinkfile" highlightClick="1"/>
            <a:extLst>
              <a:ext uri="{FF2B5EF4-FFF2-40B4-BE49-F238E27FC236}">
                <a16:creationId xmlns:a16="http://schemas.microsoft.com/office/drawing/2014/main" id="{75AD1DEE-DDFB-4720-80E5-1F8FC6735C4C}"/>
              </a:ext>
            </a:extLst>
          </p:cNvPr>
          <p:cNvSpPr/>
          <p:nvPr/>
        </p:nvSpPr>
        <p:spPr>
          <a:xfrm>
            <a:off x="599440" y="1981200"/>
            <a:ext cx="1463040" cy="558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5" name="Oggetto 4">
            <a:extLst>
              <a:ext uri="{FF2B5EF4-FFF2-40B4-BE49-F238E27FC236}">
                <a16:creationId xmlns:a16="http://schemas.microsoft.com/office/drawing/2014/main" id="{85F1FCF1-90E9-4C7C-A196-C9F07CC2FDBE}"/>
              </a:ext>
            </a:extLst>
          </p:cNvPr>
          <p:cNvGraphicFramePr>
            <a:graphicFrameLocks noChangeAspect="1"/>
          </p:cNvGraphicFramePr>
          <p:nvPr>
            <p:extLst>
              <p:ext uri="{D42A27DB-BD31-4B8C-83A1-F6EECF244321}">
                <p14:modId xmlns:p14="http://schemas.microsoft.com/office/powerpoint/2010/main" val="4244840791"/>
              </p:ext>
            </p:extLst>
          </p:nvPr>
        </p:nvGraphicFramePr>
        <p:xfrm>
          <a:off x="838200" y="2673047"/>
          <a:ext cx="1070020" cy="483235"/>
        </p:xfrm>
        <a:graphic>
          <a:graphicData uri="http://schemas.openxmlformats.org/presentationml/2006/ole">
            <mc:AlternateContent xmlns:mc="http://schemas.openxmlformats.org/markup-compatibility/2006">
              <mc:Choice xmlns:v="urn:schemas-microsoft-com:vml" Requires="v">
                <p:oleObj spid="_x0000_s18485" name="Equation" r:id="rId6" imgW="393480" imgH="177480" progId="Equation.DSMT4">
                  <p:embed/>
                </p:oleObj>
              </mc:Choice>
              <mc:Fallback>
                <p:oleObj name="Equation" r:id="rId6" imgW="393480" imgH="177480" progId="Equation.DSMT4">
                  <p:embed/>
                  <p:pic>
                    <p:nvPicPr>
                      <p:cNvPr id="0" name=""/>
                      <p:cNvPicPr/>
                      <p:nvPr/>
                    </p:nvPicPr>
                    <p:blipFill>
                      <a:blip r:embed="rId7"/>
                      <a:stretch>
                        <a:fillRect/>
                      </a:stretch>
                    </p:blipFill>
                    <p:spPr>
                      <a:xfrm>
                        <a:off x="838200" y="2673047"/>
                        <a:ext cx="1070020" cy="483235"/>
                      </a:xfrm>
                      <a:prstGeom prst="rect">
                        <a:avLst/>
                      </a:prstGeom>
                    </p:spPr>
                  </p:pic>
                </p:oleObj>
              </mc:Fallback>
            </mc:AlternateContent>
          </a:graphicData>
        </a:graphic>
      </p:graphicFrame>
      <p:grpSp>
        <p:nvGrpSpPr>
          <p:cNvPr id="21" name="Gruppo 20">
            <a:extLst>
              <a:ext uri="{FF2B5EF4-FFF2-40B4-BE49-F238E27FC236}">
                <a16:creationId xmlns:a16="http://schemas.microsoft.com/office/drawing/2014/main" id="{2943CE44-A40A-4D58-914F-FEC308FBE044}"/>
              </a:ext>
            </a:extLst>
          </p:cNvPr>
          <p:cNvGrpSpPr/>
          <p:nvPr/>
        </p:nvGrpSpPr>
        <p:grpSpPr>
          <a:xfrm>
            <a:off x="4386675" y="4621358"/>
            <a:ext cx="7979258" cy="802640"/>
            <a:chOff x="1341922" y="3830320"/>
            <a:chExt cx="7979258" cy="802640"/>
          </a:xfrm>
        </p:grpSpPr>
        <p:cxnSp>
          <p:nvCxnSpPr>
            <p:cNvPr id="22" name="Connettore diritto 21">
              <a:extLst>
                <a:ext uri="{FF2B5EF4-FFF2-40B4-BE49-F238E27FC236}">
                  <a16:creationId xmlns:a16="http://schemas.microsoft.com/office/drawing/2014/main" id="{7FA5D160-7085-4875-8F33-6BA593A22B07}"/>
                </a:ext>
              </a:extLst>
            </p:cNvPr>
            <p:cNvCxnSpPr/>
            <p:nvPr/>
          </p:nvCxnSpPr>
          <p:spPr>
            <a:xfrm flipV="1">
              <a:off x="3718560" y="3830320"/>
              <a:ext cx="0" cy="80264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3" name="Connettore diritto 22">
              <a:extLst>
                <a:ext uri="{FF2B5EF4-FFF2-40B4-BE49-F238E27FC236}">
                  <a16:creationId xmlns:a16="http://schemas.microsoft.com/office/drawing/2014/main" id="{1ED90BBF-17ED-4DC3-997A-90D0F9AE3EFE}"/>
                </a:ext>
              </a:extLst>
            </p:cNvPr>
            <p:cNvCxnSpPr/>
            <p:nvPr/>
          </p:nvCxnSpPr>
          <p:spPr>
            <a:xfrm>
              <a:off x="1463040" y="3830320"/>
              <a:ext cx="225552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24" name="Connettore diritto 23">
              <a:extLst>
                <a:ext uri="{FF2B5EF4-FFF2-40B4-BE49-F238E27FC236}">
                  <a16:creationId xmlns:a16="http://schemas.microsoft.com/office/drawing/2014/main" id="{98C352DC-9FAB-4AC7-AD54-D8208F545957}"/>
                </a:ext>
              </a:extLst>
            </p:cNvPr>
            <p:cNvCxnSpPr>
              <a:cxnSpLocks/>
            </p:cNvCxnSpPr>
            <p:nvPr/>
          </p:nvCxnSpPr>
          <p:spPr>
            <a:xfrm>
              <a:off x="1341922" y="4207187"/>
              <a:ext cx="677591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25" name="Oggetto 24">
              <a:extLst>
                <a:ext uri="{FF2B5EF4-FFF2-40B4-BE49-F238E27FC236}">
                  <a16:creationId xmlns:a16="http://schemas.microsoft.com/office/drawing/2014/main" id="{C8A657F9-E534-458E-B937-6E4C5B378D8D}"/>
                </a:ext>
              </a:extLst>
            </p:cNvPr>
            <p:cNvGraphicFramePr>
              <a:graphicFrameLocks noChangeAspect="1"/>
            </p:cNvGraphicFramePr>
            <p:nvPr>
              <p:extLst>
                <p:ext uri="{D42A27DB-BD31-4B8C-83A1-F6EECF244321}">
                  <p14:modId xmlns:p14="http://schemas.microsoft.com/office/powerpoint/2010/main" val="450310806"/>
                </p:ext>
              </p:extLst>
            </p:nvPr>
          </p:nvGraphicFramePr>
          <p:xfrm>
            <a:off x="8117840" y="4011295"/>
            <a:ext cx="1203340" cy="391785"/>
          </p:xfrm>
          <a:graphic>
            <a:graphicData uri="http://schemas.openxmlformats.org/presentationml/2006/ole">
              <mc:AlternateContent xmlns:mc="http://schemas.openxmlformats.org/markup-compatibility/2006">
                <mc:Choice xmlns:v="urn:schemas-microsoft-com:vml" Requires="v">
                  <p:oleObj spid="_x0000_s18486" name="Equation" r:id="rId8" imgW="545760" imgH="177480" progId="Equation.DSMT4">
                    <p:embed/>
                  </p:oleObj>
                </mc:Choice>
                <mc:Fallback>
                  <p:oleObj name="Equation" r:id="rId8" imgW="545760" imgH="177480" progId="Equation.DSMT4">
                    <p:embed/>
                    <p:pic>
                      <p:nvPicPr>
                        <p:cNvPr id="16" name="Oggetto 15">
                          <a:extLst>
                            <a:ext uri="{FF2B5EF4-FFF2-40B4-BE49-F238E27FC236}">
                              <a16:creationId xmlns:a16="http://schemas.microsoft.com/office/drawing/2014/main" id="{C1439D77-D658-434B-88AC-F29A213A88FC}"/>
                            </a:ext>
                          </a:extLst>
                        </p:cNvPr>
                        <p:cNvPicPr/>
                        <p:nvPr/>
                      </p:nvPicPr>
                      <p:blipFill>
                        <a:blip r:embed="rId9"/>
                        <a:stretch>
                          <a:fillRect/>
                        </a:stretch>
                      </p:blipFill>
                      <p:spPr>
                        <a:xfrm>
                          <a:off x="8117840" y="4011295"/>
                          <a:ext cx="1203340" cy="391785"/>
                        </a:xfrm>
                        <a:prstGeom prst="rect">
                          <a:avLst/>
                        </a:prstGeom>
                      </p:spPr>
                    </p:pic>
                  </p:oleObj>
                </mc:Fallback>
              </mc:AlternateContent>
            </a:graphicData>
          </a:graphic>
        </p:graphicFrame>
      </p:grpSp>
      <p:cxnSp>
        <p:nvCxnSpPr>
          <p:cNvPr id="26" name="Connettore diritto 25">
            <a:extLst>
              <a:ext uri="{FF2B5EF4-FFF2-40B4-BE49-F238E27FC236}">
                <a16:creationId xmlns:a16="http://schemas.microsoft.com/office/drawing/2014/main" id="{E48F86F6-1A26-4276-8B90-55CC42AB38C1}"/>
              </a:ext>
            </a:extLst>
          </p:cNvPr>
          <p:cNvCxnSpPr>
            <a:cxnSpLocks/>
          </p:cNvCxnSpPr>
          <p:nvPr/>
        </p:nvCxnSpPr>
        <p:spPr>
          <a:xfrm>
            <a:off x="4653280" y="3090379"/>
            <a:ext cx="0" cy="240792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aphicFrame>
        <p:nvGraphicFramePr>
          <p:cNvPr id="6" name="Oggetto 5">
            <a:extLst>
              <a:ext uri="{FF2B5EF4-FFF2-40B4-BE49-F238E27FC236}">
                <a16:creationId xmlns:a16="http://schemas.microsoft.com/office/drawing/2014/main" id="{FEDE8302-11B9-4651-8EAB-A7E6D71A655C}"/>
              </a:ext>
            </a:extLst>
          </p:cNvPr>
          <p:cNvGraphicFramePr>
            <a:graphicFrameLocks noChangeAspect="1"/>
          </p:cNvGraphicFramePr>
          <p:nvPr>
            <p:extLst>
              <p:ext uri="{D42A27DB-BD31-4B8C-83A1-F6EECF244321}">
                <p14:modId xmlns:p14="http://schemas.microsoft.com/office/powerpoint/2010/main" val="1513649937"/>
              </p:ext>
            </p:extLst>
          </p:nvPr>
        </p:nvGraphicFramePr>
        <p:xfrm>
          <a:off x="3825446" y="4499944"/>
          <a:ext cx="438615" cy="269917"/>
        </p:xfrm>
        <a:graphic>
          <a:graphicData uri="http://schemas.openxmlformats.org/presentationml/2006/ole">
            <mc:AlternateContent xmlns:mc="http://schemas.openxmlformats.org/markup-compatibility/2006">
              <mc:Choice xmlns:v="urn:schemas-microsoft-com:vml" Requires="v">
                <p:oleObj spid="_x0000_s18487" name="Equation" r:id="rId10" imgW="330120" imgH="203040" progId="Equation.DSMT4">
                  <p:embed/>
                </p:oleObj>
              </mc:Choice>
              <mc:Fallback>
                <p:oleObj name="Equation" r:id="rId10" imgW="330120" imgH="203040" progId="Equation.DSMT4">
                  <p:embed/>
                  <p:pic>
                    <p:nvPicPr>
                      <p:cNvPr id="0" name=""/>
                      <p:cNvPicPr/>
                      <p:nvPr/>
                    </p:nvPicPr>
                    <p:blipFill>
                      <a:blip r:embed="rId11"/>
                      <a:stretch>
                        <a:fillRect/>
                      </a:stretch>
                    </p:blipFill>
                    <p:spPr>
                      <a:xfrm>
                        <a:off x="3825446" y="4499944"/>
                        <a:ext cx="438615" cy="269917"/>
                      </a:xfrm>
                      <a:prstGeom prst="rect">
                        <a:avLst/>
                      </a:prstGeom>
                    </p:spPr>
                  </p:pic>
                </p:oleObj>
              </mc:Fallback>
            </mc:AlternateContent>
          </a:graphicData>
        </a:graphic>
      </p:graphicFrame>
    </p:spTree>
    <p:extLst>
      <p:ext uri="{BB962C8B-B14F-4D97-AF65-F5344CB8AC3E}">
        <p14:creationId xmlns:p14="http://schemas.microsoft.com/office/powerpoint/2010/main" val="11665210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1D9A3F-DB30-4D1B-867F-B6D8A624E2AA}"/>
              </a:ext>
            </a:extLst>
          </p:cNvPr>
          <p:cNvSpPr>
            <a:spLocks noGrp="1"/>
          </p:cNvSpPr>
          <p:nvPr>
            <p:ph type="title" idx="4294967295"/>
          </p:nvPr>
        </p:nvSpPr>
        <p:spPr>
          <a:xfrm>
            <a:off x="960438" y="66675"/>
            <a:ext cx="11231562" cy="611188"/>
          </a:xfrm>
        </p:spPr>
        <p:txBody>
          <a:bodyPr>
            <a:normAutofit fontScale="90000"/>
          </a:bodyPr>
          <a:lstStyle/>
          <a:p>
            <a:pPr algn="ctr"/>
            <a:r>
              <a:rPr lang="it-IT" dirty="0"/>
              <a:t>La forza di attrito viscoso in un mezzo resistente</a:t>
            </a:r>
          </a:p>
        </p:txBody>
      </p:sp>
      <p:sp>
        <p:nvSpPr>
          <p:cNvPr id="9" name="CasellaDiTesto 8">
            <a:extLst>
              <a:ext uri="{FF2B5EF4-FFF2-40B4-BE49-F238E27FC236}">
                <a16:creationId xmlns:a16="http://schemas.microsoft.com/office/drawing/2014/main" id="{7B5B93BB-26AB-4B5B-96D2-AD9A5D05DC9E}"/>
              </a:ext>
            </a:extLst>
          </p:cNvPr>
          <p:cNvSpPr txBox="1"/>
          <p:nvPr/>
        </p:nvSpPr>
        <p:spPr>
          <a:xfrm>
            <a:off x="619760" y="1026160"/>
            <a:ext cx="10952480" cy="646331"/>
          </a:xfrm>
          <a:prstGeom prst="rect">
            <a:avLst/>
          </a:prstGeom>
          <a:noFill/>
        </p:spPr>
        <p:txBody>
          <a:bodyPr wrap="square" rtlCol="0">
            <a:spAutoFit/>
          </a:bodyPr>
          <a:lstStyle/>
          <a:p>
            <a:r>
              <a:rPr lang="it-IT" dirty="0"/>
              <a:t>Com’è noto, a basse velocità e in regime di moto non turbolento, quando un corpo si muove in un mezzo viscoso esso subisce una forza di attrito viscoso proporzionale alla velocità e diretta in verso opposto alla velocità stessa.</a:t>
            </a:r>
          </a:p>
        </p:txBody>
      </p:sp>
      <p:graphicFrame>
        <p:nvGraphicFramePr>
          <p:cNvPr id="10" name="Oggetto 9">
            <a:extLst>
              <a:ext uri="{FF2B5EF4-FFF2-40B4-BE49-F238E27FC236}">
                <a16:creationId xmlns:a16="http://schemas.microsoft.com/office/drawing/2014/main" id="{EDF3A875-9C31-4F9E-9A90-1E884BE2A3BD}"/>
              </a:ext>
            </a:extLst>
          </p:cNvPr>
          <p:cNvGraphicFramePr>
            <a:graphicFrameLocks noChangeAspect="1"/>
          </p:cNvGraphicFramePr>
          <p:nvPr>
            <p:extLst>
              <p:ext uri="{D42A27DB-BD31-4B8C-83A1-F6EECF244321}">
                <p14:modId xmlns:p14="http://schemas.microsoft.com/office/powerpoint/2010/main" val="2425177401"/>
              </p:ext>
            </p:extLst>
          </p:nvPr>
        </p:nvGraphicFramePr>
        <p:xfrm>
          <a:off x="5040629" y="1831023"/>
          <a:ext cx="1569659" cy="646330"/>
        </p:xfrm>
        <a:graphic>
          <a:graphicData uri="http://schemas.openxmlformats.org/presentationml/2006/ole">
            <mc:AlternateContent xmlns:mc="http://schemas.openxmlformats.org/markup-compatibility/2006">
              <mc:Choice xmlns:v="urn:schemas-microsoft-com:vml" Requires="v">
                <p:oleObj spid="_x0000_s19488" name="Equation" r:id="rId3" imgW="647640" imgH="266400" progId="Equation.DSMT4">
                  <p:embed/>
                </p:oleObj>
              </mc:Choice>
              <mc:Fallback>
                <p:oleObj name="Equation" r:id="rId3" imgW="647640" imgH="266400" progId="Equation.DSMT4">
                  <p:embed/>
                  <p:pic>
                    <p:nvPicPr>
                      <p:cNvPr id="0" name=""/>
                      <p:cNvPicPr/>
                      <p:nvPr/>
                    </p:nvPicPr>
                    <p:blipFill>
                      <a:blip r:embed="rId4"/>
                      <a:stretch>
                        <a:fillRect/>
                      </a:stretch>
                    </p:blipFill>
                    <p:spPr>
                      <a:xfrm>
                        <a:off x="5040629" y="1831023"/>
                        <a:ext cx="1569659" cy="646330"/>
                      </a:xfrm>
                      <a:prstGeom prst="rect">
                        <a:avLst/>
                      </a:prstGeom>
                    </p:spPr>
                  </p:pic>
                </p:oleObj>
              </mc:Fallback>
            </mc:AlternateContent>
          </a:graphicData>
        </a:graphic>
      </p:graphicFrame>
      <p:sp>
        <p:nvSpPr>
          <p:cNvPr id="11" name="CasellaDiTesto 10">
            <a:extLst>
              <a:ext uri="{FF2B5EF4-FFF2-40B4-BE49-F238E27FC236}">
                <a16:creationId xmlns:a16="http://schemas.microsoft.com/office/drawing/2014/main" id="{C42D45B4-130E-4899-8553-3DDFB9100157}"/>
              </a:ext>
            </a:extLst>
          </p:cNvPr>
          <p:cNvSpPr txBox="1"/>
          <p:nvPr/>
        </p:nvSpPr>
        <p:spPr>
          <a:xfrm>
            <a:off x="838200" y="2600959"/>
            <a:ext cx="10474960" cy="2031325"/>
          </a:xfrm>
          <a:prstGeom prst="rect">
            <a:avLst/>
          </a:prstGeom>
          <a:noFill/>
        </p:spPr>
        <p:txBody>
          <a:bodyPr wrap="square" rtlCol="0">
            <a:spAutoFit/>
          </a:bodyPr>
          <a:lstStyle/>
          <a:p>
            <a:r>
              <a:rPr lang="it-IT" dirty="0"/>
              <a:t>Il coefficiente b dipende essenzialmente:</a:t>
            </a:r>
          </a:p>
          <a:p>
            <a:endParaRPr lang="it-IT" dirty="0"/>
          </a:p>
          <a:p>
            <a:pPr marL="342900" indent="-342900">
              <a:buAutoNum type="arabicParenR"/>
            </a:pPr>
            <a:r>
              <a:rPr lang="it-IT" dirty="0"/>
              <a:t>Dalle caratteristiche geometriche del corpo (dalla forma e dalla superficie normale alla direzione del moto)</a:t>
            </a:r>
          </a:p>
          <a:p>
            <a:pPr marL="342900" indent="-342900">
              <a:buAutoNum type="arabicParenR"/>
            </a:pPr>
            <a:r>
              <a:rPr lang="it-IT" dirty="0"/>
              <a:t>Dalla viscosità </a:t>
            </a:r>
            <a:r>
              <a:rPr lang="el-GR" dirty="0">
                <a:latin typeface="Times New Roman" panose="02020603050405020304" pitchFamily="18" charset="0"/>
                <a:cs typeface="Times New Roman" panose="02020603050405020304" pitchFamily="18" charset="0"/>
              </a:rPr>
              <a:t>η</a:t>
            </a:r>
            <a:r>
              <a:rPr lang="it-IT" dirty="0">
                <a:latin typeface="Times New Roman" panose="02020603050405020304" pitchFamily="18" charset="0"/>
                <a:cs typeface="Times New Roman" panose="02020603050405020304" pitchFamily="18" charset="0"/>
              </a:rPr>
              <a:t> </a:t>
            </a:r>
            <a:r>
              <a:rPr lang="it-IT" dirty="0"/>
              <a:t>del mezzo</a:t>
            </a:r>
          </a:p>
          <a:p>
            <a:r>
              <a:rPr lang="it-IT" dirty="0"/>
              <a:t>Esso viene di solito determinato sperimentalmente (sono pochissimi i casi in cui si conosce un’espressione esatta della forza di attrito viscoso, uno di questi è la legge di Stokes valida per una sfera che cade in un mezzo di viscosità </a:t>
            </a:r>
            <a:r>
              <a:rPr lang="el-GR" dirty="0">
                <a:latin typeface="Times New Roman" panose="02020603050405020304" pitchFamily="18" charset="0"/>
                <a:cs typeface="Times New Roman" panose="02020603050405020304" pitchFamily="18" charset="0"/>
              </a:rPr>
              <a:t>η</a:t>
            </a:r>
            <a:r>
              <a:rPr lang="it-IT" dirty="0">
                <a:latin typeface="Times New Roman" panose="02020603050405020304" pitchFamily="18" charset="0"/>
                <a:cs typeface="Times New Roman" panose="02020603050405020304" pitchFamily="18" charset="0"/>
              </a:rPr>
              <a:t>)</a:t>
            </a:r>
            <a:endParaRPr lang="it-IT" dirty="0"/>
          </a:p>
        </p:txBody>
      </p:sp>
      <p:graphicFrame>
        <p:nvGraphicFramePr>
          <p:cNvPr id="12" name="Oggetto 11">
            <a:extLst>
              <a:ext uri="{FF2B5EF4-FFF2-40B4-BE49-F238E27FC236}">
                <a16:creationId xmlns:a16="http://schemas.microsoft.com/office/drawing/2014/main" id="{2647D2EC-C005-420D-88B4-C59AC091FB72}"/>
              </a:ext>
            </a:extLst>
          </p:cNvPr>
          <p:cNvGraphicFramePr>
            <a:graphicFrameLocks noChangeAspect="1"/>
          </p:cNvGraphicFramePr>
          <p:nvPr>
            <p:extLst>
              <p:ext uri="{D42A27DB-BD31-4B8C-83A1-F6EECF244321}">
                <p14:modId xmlns:p14="http://schemas.microsoft.com/office/powerpoint/2010/main" val="2125986804"/>
              </p:ext>
            </p:extLst>
          </p:nvPr>
        </p:nvGraphicFramePr>
        <p:xfrm>
          <a:off x="4833587" y="4844732"/>
          <a:ext cx="2297123" cy="794067"/>
        </p:xfrm>
        <a:graphic>
          <a:graphicData uri="http://schemas.openxmlformats.org/presentationml/2006/ole">
            <mc:AlternateContent xmlns:mc="http://schemas.openxmlformats.org/markup-compatibility/2006">
              <mc:Choice xmlns:v="urn:schemas-microsoft-com:vml" Requires="v">
                <p:oleObj spid="_x0000_s19489" name="Equation" r:id="rId5" imgW="1028520" imgH="355320" progId="Equation.DSMT4">
                  <p:embed/>
                </p:oleObj>
              </mc:Choice>
              <mc:Fallback>
                <p:oleObj name="Equation" r:id="rId5" imgW="1028520" imgH="355320" progId="Equation.DSMT4">
                  <p:embed/>
                  <p:pic>
                    <p:nvPicPr>
                      <p:cNvPr id="0" name=""/>
                      <p:cNvPicPr/>
                      <p:nvPr/>
                    </p:nvPicPr>
                    <p:blipFill>
                      <a:blip r:embed="rId6"/>
                      <a:stretch>
                        <a:fillRect/>
                      </a:stretch>
                    </p:blipFill>
                    <p:spPr>
                      <a:xfrm>
                        <a:off x="4833587" y="4844732"/>
                        <a:ext cx="2297123" cy="794067"/>
                      </a:xfrm>
                      <a:prstGeom prst="rect">
                        <a:avLst/>
                      </a:prstGeom>
                    </p:spPr>
                  </p:pic>
                </p:oleObj>
              </mc:Fallback>
            </mc:AlternateContent>
          </a:graphicData>
        </a:graphic>
      </p:graphicFrame>
      <p:sp>
        <p:nvSpPr>
          <p:cNvPr id="13" name="CasellaDiTesto 12">
            <a:extLst>
              <a:ext uri="{FF2B5EF4-FFF2-40B4-BE49-F238E27FC236}">
                <a16:creationId xmlns:a16="http://schemas.microsoft.com/office/drawing/2014/main" id="{1F3D5DEB-A4AC-4CEA-AA9B-0E997EC2A03E}"/>
              </a:ext>
            </a:extLst>
          </p:cNvPr>
          <p:cNvSpPr txBox="1"/>
          <p:nvPr/>
        </p:nvSpPr>
        <p:spPr>
          <a:xfrm>
            <a:off x="934720" y="5882640"/>
            <a:ext cx="10637520" cy="646331"/>
          </a:xfrm>
          <a:prstGeom prst="rect">
            <a:avLst/>
          </a:prstGeom>
          <a:noFill/>
        </p:spPr>
        <p:txBody>
          <a:bodyPr wrap="square" rtlCol="0">
            <a:spAutoFit/>
          </a:bodyPr>
          <a:lstStyle/>
          <a:p>
            <a:r>
              <a:rPr lang="it-IT" dirty="0"/>
              <a:t>A velocità più elevate , con l’instaurarsi del regime turbolento,  sperimentalmente si dimostra che la forza di attrito viscoso è proporzionale al quadrato della velocità.</a:t>
            </a:r>
          </a:p>
        </p:txBody>
      </p:sp>
    </p:spTree>
    <p:extLst>
      <p:ext uri="{BB962C8B-B14F-4D97-AF65-F5344CB8AC3E}">
        <p14:creationId xmlns:p14="http://schemas.microsoft.com/office/powerpoint/2010/main" val="2701620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1D9A3F-DB30-4D1B-867F-B6D8A624E2AA}"/>
              </a:ext>
            </a:extLst>
          </p:cNvPr>
          <p:cNvSpPr>
            <a:spLocks noGrp="1"/>
          </p:cNvSpPr>
          <p:nvPr>
            <p:ph type="title" idx="4294967295"/>
          </p:nvPr>
        </p:nvSpPr>
        <p:spPr>
          <a:xfrm>
            <a:off x="960438" y="66675"/>
            <a:ext cx="11231562" cy="611188"/>
          </a:xfrm>
        </p:spPr>
        <p:txBody>
          <a:bodyPr>
            <a:normAutofit fontScale="90000"/>
          </a:bodyPr>
          <a:lstStyle/>
          <a:p>
            <a:pPr algn="ctr"/>
            <a:r>
              <a:rPr lang="it-IT" dirty="0"/>
              <a:t>Moto di un corpo in un mezzo resistente</a:t>
            </a:r>
          </a:p>
        </p:txBody>
      </p:sp>
      <p:sp>
        <p:nvSpPr>
          <p:cNvPr id="3" name="Ovale 2">
            <a:extLst>
              <a:ext uri="{FF2B5EF4-FFF2-40B4-BE49-F238E27FC236}">
                <a16:creationId xmlns:a16="http://schemas.microsoft.com/office/drawing/2014/main" id="{FCEBE1C3-FE0A-42E2-B2F0-C715943060F9}"/>
              </a:ext>
            </a:extLst>
          </p:cNvPr>
          <p:cNvSpPr/>
          <p:nvPr/>
        </p:nvSpPr>
        <p:spPr>
          <a:xfrm>
            <a:off x="1554480" y="1574800"/>
            <a:ext cx="254000" cy="264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5" name="Connettore 2 4">
            <a:extLst>
              <a:ext uri="{FF2B5EF4-FFF2-40B4-BE49-F238E27FC236}">
                <a16:creationId xmlns:a16="http://schemas.microsoft.com/office/drawing/2014/main" id="{0D2F7817-A22C-4DE9-823C-B3D0BDB694AE}"/>
              </a:ext>
            </a:extLst>
          </p:cNvPr>
          <p:cNvCxnSpPr>
            <a:cxnSpLocks/>
          </p:cNvCxnSpPr>
          <p:nvPr/>
        </p:nvCxnSpPr>
        <p:spPr>
          <a:xfrm flipH="1">
            <a:off x="1681480" y="1798320"/>
            <a:ext cx="5080" cy="18542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a:extLst>
              <a:ext uri="{FF2B5EF4-FFF2-40B4-BE49-F238E27FC236}">
                <a16:creationId xmlns:a16="http://schemas.microsoft.com/office/drawing/2014/main" id="{DFE4541F-7DEC-4BE2-8F97-3664338B480F}"/>
              </a:ext>
            </a:extLst>
          </p:cNvPr>
          <p:cNvCxnSpPr/>
          <p:nvPr/>
        </p:nvCxnSpPr>
        <p:spPr>
          <a:xfrm flipV="1">
            <a:off x="1681480" y="985520"/>
            <a:ext cx="0" cy="721360"/>
          </a:xfrm>
          <a:prstGeom prst="straightConnector1">
            <a:avLst/>
          </a:prstGeom>
          <a:ln w="28575">
            <a:solidFill>
              <a:srgbClr val="92D05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8" name="Oggetto 7">
            <a:extLst>
              <a:ext uri="{FF2B5EF4-FFF2-40B4-BE49-F238E27FC236}">
                <a16:creationId xmlns:a16="http://schemas.microsoft.com/office/drawing/2014/main" id="{0915CDFD-7270-4F9E-8452-D08425B4ED7A}"/>
              </a:ext>
            </a:extLst>
          </p:cNvPr>
          <p:cNvGraphicFramePr>
            <a:graphicFrameLocks noChangeAspect="1"/>
          </p:cNvGraphicFramePr>
          <p:nvPr>
            <p:extLst>
              <p:ext uri="{D42A27DB-BD31-4B8C-83A1-F6EECF244321}">
                <p14:modId xmlns:p14="http://schemas.microsoft.com/office/powerpoint/2010/main" val="199962166"/>
              </p:ext>
            </p:extLst>
          </p:nvPr>
        </p:nvGraphicFramePr>
        <p:xfrm>
          <a:off x="1808480" y="2428240"/>
          <a:ext cx="909720" cy="432117"/>
        </p:xfrm>
        <a:graphic>
          <a:graphicData uri="http://schemas.openxmlformats.org/presentationml/2006/ole">
            <mc:AlternateContent xmlns:mc="http://schemas.openxmlformats.org/markup-compatibility/2006">
              <mc:Choice xmlns:v="urn:schemas-microsoft-com:vml" Requires="v">
                <p:oleObj spid="_x0000_s20556" name="Equation" r:id="rId3" imgW="507960" imgH="241200" progId="Equation.DSMT4">
                  <p:embed/>
                </p:oleObj>
              </mc:Choice>
              <mc:Fallback>
                <p:oleObj name="Equation" r:id="rId3" imgW="507960" imgH="241200" progId="Equation.DSMT4">
                  <p:embed/>
                  <p:pic>
                    <p:nvPicPr>
                      <p:cNvPr id="0" name=""/>
                      <p:cNvPicPr/>
                      <p:nvPr/>
                    </p:nvPicPr>
                    <p:blipFill>
                      <a:blip r:embed="rId4"/>
                      <a:stretch>
                        <a:fillRect/>
                      </a:stretch>
                    </p:blipFill>
                    <p:spPr>
                      <a:xfrm>
                        <a:off x="1808480" y="2428240"/>
                        <a:ext cx="909720" cy="432117"/>
                      </a:xfrm>
                      <a:prstGeom prst="rect">
                        <a:avLst/>
                      </a:prstGeom>
                    </p:spPr>
                  </p:pic>
                </p:oleObj>
              </mc:Fallback>
            </mc:AlternateContent>
          </a:graphicData>
        </a:graphic>
      </p:graphicFrame>
      <p:cxnSp>
        <p:nvCxnSpPr>
          <p:cNvPr id="15" name="Connettore 2 14">
            <a:extLst>
              <a:ext uri="{FF2B5EF4-FFF2-40B4-BE49-F238E27FC236}">
                <a16:creationId xmlns:a16="http://schemas.microsoft.com/office/drawing/2014/main" id="{8AD17779-2AFC-4270-B108-F5E9B5084B65}"/>
              </a:ext>
            </a:extLst>
          </p:cNvPr>
          <p:cNvCxnSpPr/>
          <p:nvPr/>
        </p:nvCxnSpPr>
        <p:spPr>
          <a:xfrm>
            <a:off x="1096485" y="1706879"/>
            <a:ext cx="0" cy="3779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16" name="Oggetto 15">
            <a:extLst>
              <a:ext uri="{FF2B5EF4-FFF2-40B4-BE49-F238E27FC236}">
                <a16:creationId xmlns:a16="http://schemas.microsoft.com/office/drawing/2014/main" id="{24FAC013-0E3C-4100-B2B1-688F2937713F}"/>
              </a:ext>
            </a:extLst>
          </p:cNvPr>
          <p:cNvGraphicFramePr>
            <a:graphicFrameLocks noChangeAspect="1"/>
          </p:cNvGraphicFramePr>
          <p:nvPr>
            <p:extLst>
              <p:ext uri="{D42A27DB-BD31-4B8C-83A1-F6EECF244321}">
                <p14:modId xmlns:p14="http://schemas.microsoft.com/office/powerpoint/2010/main" val="504229737"/>
              </p:ext>
            </p:extLst>
          </p:nvPr>
        </p:nvGraphicFramePr>
        <p:xfrm>
          <a:off x="682625" y="5315267"/>
          <a:ext cx="311150" cy="342265"/>
        </p:xfrm>
        <a:graphic>
          <a:graphicData uri="http://schemas.openxmlformats.org/presentationml/2006/ole">
            <mc:AlternateContent xmlns:mc="http://schemas.openxmlformats.org/markup-compatibility/2006">
              <mc:Choice xmlns:v="urn:schemas-microsoft-com:vml" Requires="v">
                <p:oleObj spid="_x0000_s20557" name="Equation" r:id="rId5" imgW="126720" imgH="139680" progId="Equation.DSMT4">
                  <p:embed/>
                </p:oleObj>
              </mc:Choice>
              <mc:Fallback>
                <p:oleObj name="Equation" r:id="rId5" imgW="126720" imgH="139680" progId="Equation.DSMT4">
                  <p:embed/>
                  <p:pic>
                    <p:nvPicPr>
                      <p:cNvPr id="0" name=""/>
                      <p:cNvPicPr/>
                      <p:nvPr/>
                    </p:nvPicPr>
                    <p:blipFill>
                      <a:blip r:embed="rId6"/>
                      <a:stretch>
                        <a:fillRect/>
                      </a:stretch>
                    </p:blipFill>
                    <p:spPr>
                      <a:xfrm>
                        <a:off x="682625" y="5315267"/>
                        <a:ext cx="311150" cy="342265"/>
                      </a:xfrm>
                      <a:prstGeom prst="rect">
                        <a:avLst/>
                      </a:prstGeom>
                    </p:spPr>
                  </p:pic>
                </p:oleObj>
              </mc:Fallback>
            </mc:AlternateContent>
          </a:graphicData>
        </a:graphic>
      </p:graphicFrame>
      <p:graphicFrame>
        <p:nvGraphicFramePr>
          <p:cNvPr id="17" name="Oggetto 16">
            <a:extLst>
              <a:ext uri="{FF2B5EF4-FFF2-40B4-BE49-F238E27FC236}">
                <a16:creationId xmlns:a16="http://schemas.microsoft.com/office/drawing/2014/main" id="{192A670F-46D5-4768-86AD-0C2F9277F62B}"/>
              </a:ext>
            </a:extLst>
          </p:cNvPr>
          <p:cNvGraphicFramePr>
            <a:graphicFrameLocks noChangeAspect="1"/>
          </p:cNvGraphicFramePr>
          <p:nvPr>
            <p:extLst>
              <p:ext uri="{D42A27DB-BD31-4B8C-83A1-F6EECF244321}">
                <p14:modId xmlns:p14="http://schemas.microsoft.com/office/powerpoint/2010/main" val="3731105574"/>
              </p:ext>
            </p:extLst>
          </p:nvPr>
        </p:nvGraphicFramePr>
        <p:xfrm>
          <a:off x="227491" y="1625599"/>
          <a:ext cx="593407" cy="217487"/>
        </p:xfrm>
        <a:graphic>
          <a:graphicData uri="http://schemas.openxmlformats.org/presentationml/2006/ole">
            <mc:AlternateContent xmlns:mc="http://schemas.openxmlformats.org/markup-compatibility/2006">
              <mc:Choice xmlns:v="urn:schemas-microsoft-com:vml" Requires="v">
                <p:oleObj spid="_x0000_s20558" name="Equation" r:id="rId7" imgW="355320" imgH="177480" progId="Equation.DSMT4">
                  <p:embed/>
                </p:oleObj>
              </mc:Choice>
              <mc:Fallback>
                <p:oleObj name="Equation" r:id="rId7" imgW="355320" imgH="177480" progId="Equation.DSMT4">
                  <p:embed/>
                  <p:pic>
                    <p:nvPicPr>
                      <p:cNvPr id="16" name="Oggetto 15">
                        <a:extLst>
                          <a:ext uri="{FF2B5EF4-FFF2-40B4-BE49-F238E27FC236}">
                            <a16:creationId xmlns:a16="http://schemas.microsoft.com/office/drawing/2014/main" id="{24FAC013-0E3C-4100-B2B1-688F2937713F}"/>
                          </a:ext>
                        </a:extLst>
                      </p:cNvPr>
                      <p:cNvPicPr/>
                      <p:nvPr/>
                    </p:nvPicPr>
                    <p:blipFill>
                      <a:blip r:embed="rId8"/>
                      <a:stretch>
                        <a:fillRect/>
                      </a:stretch>
                    </p:blipFill>
                    <p:spPr>
                      <a:xfrm>
                        <a:off x="227491" y="1625599"/>
                        <a:ext cx="593407" cy="217487"/>
                      </a:xfrm>
                      <a:prstGeom prst="rect">
                        <a:avLst/>
                      </a:prstGeom>
                    </p:spPr>
                  </p:pic>
                </p:oleObj>
              </mc:Fallback>
            </mc:AlternateContent>
          </a:graphicData>
        </a:graphic>
      </p:graphicFrame>
      <p:sp>
        <p:nvSpPr>
          <p:cNvPr id="18" name="Ovale 17">
            <a:extLst>
              <a:ext uri="{FF2B5EF4-FFF2-40B4-BE49-F238E27FC236}">
                <a16:creationId xmlns:a16="http://schemas.microsoft.com/office/drawing/2014/main" id="{A85F4038-913A-414C-8794-313E154B80A2}"/>
              </a:ext>
            </a:extLst>
          </p:cNvPr>
          <p:cNvSpPr/>
          <p:nvPr/>
        </p:nvSpPr>
        <p:spPr>
          <a:xfrm>
            <a:off x="1051719" y="1654571"/>
            <a:ext cx="69213" cy="104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CasellaDiTesto 18">
            <a:extLst>
              <a:ext uri="{FF2B5EF4-FFF2-40B4-BE49-F238E27FC236}">
                <a16:creationId xmlns:a16="http://schemas.microsoft.com/office/drawing/2014/main" id="{BAFA9E2B-4C68-4925-AB24-7A44DBB6E65A}"/>
              </a:ext>
            </a:extLst>
          </p:cNvPr>
          <p:cNvSpPr txBox="1"/>
          <p:nvPr/>
        </p:nvSpPr>
        <p:spPr>
          <a:xfrm>
            <a:off x="3566160" y="985520"/>
            <a:ext cx="7630160" cy="369332"/>
          </a:xfrm>
          <a:prstGeom prst="rect">
            <a:avLst/>
          </a:prstGeom>
          <a:noFill/>
        </p:spPr>
        <p:txBody>
          <a:bodyPr wrap="square" rtlCol="0">
            <a:spAutoFit/>
          </a:bodyPr>
          <a:lstStyle/>
          <a:p>
            <a:r>
              <a:rPr lang="it-IT" dirty="0"/>
              <a:t>Dal secondo principio della dinamica otteniamo:</a:t>
            </a:r>
          </a:p>
        </p:txBody>
      </p:sp>
      <p:graphicFrame>
        <p:nvGraphicFramePr>
          <p:cNvPr id="20" name="Oggetto 19">
            <a:extLst>
              <a:ext uri="{FF2B5EF4-FFF2-40B4-BE49-F238E27FC236}">
                <a16:creationId xmlns:a16="http://schemas.microsoft.com/office/drawing/2014/main" id="{33B4D37D-FF8E-4F92-AACF-4ECBD897E2F0}"/>
              </a:ext>
            </a:extLst>
          </p:cNvPr>
          <p:cNvGraphicFramePr>
            <a:graphicFrameLocks noChangeAspect="1"/>
          </p:cNvGraphicFramePr>
          <p:nvPr>
            <p:extLst>
              <p:ext uri="{D42A27DB-BD31-4B8C-83A1-F6EECF244321}">
                <p14:modId xmlns:p14="http://schemas.microsoft.com/office/powerpoint/2010/main" val="1700263024"/>
              </p:ext>
            </p:extLst>
          </p:nvPr>
        </p:nvGraphicFramePr>
        <p:xfrm>
          <a:off x="5519420" y="1346200"/>
          <a:ext cx="4615180" cy="1967524"/>
        </p:xfrm>
        <a:graphic>
          <a:graphicData uri="http://schemas.openxmlformats.org/presentationml/2006/ole">
            <mc:AlternateContent xmlns:mc="http://schemas.openxmlformats.org/markup-compatibility/2006">
              <mc:Choice xmlns:v="urn:schemas-microsoft-com:vml" Requires="v">
                <p:oleObj spid="_x0000_s20559" name="Equation" r:id="rId9" imgW="2412720" imgH="1028520" progId="Equation.DSMT4">
                  <p:embed/>
                </p:oleObj>
              </mc:Choice>
              <mc:Fallback>
                <p:oleObj name="Equation" r:id="rId9" imgW="2412720" imgH="1028520" progId="Equation.DSMT4">
                  <p:embed/>
                  <p:pic>
                    <p:nvPicPr>
                      <p:cNvPr id="0" name=""/>
                      <p:cNvPicPr/>
                      <p:nvPr/>
                    </p:nvPicPr>
                    <p:blipFill>
                      <a:blip r:embed="rId10"/>
                      <a:stretch>
                        <a:fillRect/>
                      </a:stretch>
                    </p:blipFill>
                    <p:spPr>
                      <a:xfrm>
                        <a:off x="5519420" y="1346200"/>
                        <a:ext cx="4615180" cy="1967524"/>
                      </a:xfrm>
                      <a:prstGeom prst="rect">
                        <a:avLst/>
                      </a:prstGeom>
                    </p:spPr>
                  </p:pic>
                </p:oleObj>
              </mc:Fallback>
            </mc:AlternateContent>
          </a:graphicData>
        </a:graphic>
      </p:graphicFrame>
      <p:sp>
        <p:nvSpPr>
          <p:cNvPr id="21" name="CasellaDiTesto 20">
            <a:extLst>
              <a:ext uri="{FF2B5EF4-FFF2-40B4-BE49-F238E27FC236}">
                <a16:creationId xmlns:a16="http://schemas.microsoft.com/office/drawing/2014/main" id="{BDCC8654-418A-48F1-BCC3-938916D6486D}"/>
              </a:ext>
            </a:extLst>
          </p:cNvPr>
          <p:cNvSpPr txBox="1"/>
          <p:nvPr/>
        </p:nvSpPr>
        <p:spPr>
          <a:xfrm>
            <a:off x="3566160" y="3596639"/>
            <a:ext cx="7927975" cy="2031325"/>
          </a:xfrm>
          <a:prstGeom prst="rect">
            <a:avLst/>
          </a:prstGeom>
          <a:noFill/>
        </p:spPr>
        <p:txBody>
          <a:bodyPr wrap="square" rtlCol="0">
            <a:spAutoFit/>
          </a:bodyPr>
          <a:lstStyle/>
          <a:p>
            <a:r>
              <a:rPr lang="it-IT" dirty="0"/>
              <a:t>Al solito la (**) fornisce sia la chiave per scrivere l’equazione differenziale che per impostare la soluzione approssimata con il foglio di calcolo Excel</a:t>
            </a:r>
          </a:p>
          <a:p>
            <a:endParaRPr lang="it-IT" dirty="0"/>
          </a:p>
          <a:p>
            <a:pPr algn="just"/>
            <a:r>
              <a:rPr lang="it-IT" dirty="0"/>
              <a:t>Di solito ci si limita a far capire allo studente l’instaurarsi, dopo un certo transitorio,  di una velocità limite che si instaura nel momento in cui la forza di attrito viscoso eguaglia la forza peso. In tale istante la forza totale agente sul corpo è zero e il corpo non accelera più !! </a:t>
            </a:r>
          </a:p>
        </p:txBody>
      </p:sp>
      <p:graphicFrame>
        <p:nvGraphicFramePr>
          <p:cNvPr id="22" name="Oggetto 21">
            <a:extLst>
              <a:ext uri="{FF2B5EF4-FFF2-40B4-BE49-F238E27FC236}">
                <a16:creationId xmlns:a16="http://schemas.microsoft.com/office/drawing/2014/main" id="{F8BF836B-20D0-47CF-9958-1AF4D98DBD65}"/>
              </a:ext>
            </a:extLst>
          </p:cNvPr>
          <p:cNvGraphicFramePr>
            <a:graphicFrameLocks noChangeAspect="1"/>
          </p:cNvGraphicFramePr>
          <p:nvPr>
            <p:extLst>
              <p:ext uri="{D42A27DB-BD31-4B8C-83A1-F6EECF244321}">
                <p14:modId xmlns:p14="http://schemas.microsoft.com/office/powerpoint/2010/main" val="3278836946"/>
              </p:ext>
            </p:extLst>
          </p:nvPr>
        </p:nvGraphicFramePr>
        <p:xfrm>
          <a:off x="6096000" y="5511800"/>
          <a:ext cx="2934653" cy="758119"/>
        </p:xfrm>
        <a:graphic>
          <a:graphicData uri="http://schemas.openxmlformats.org/presentationml/2006/ole">
            <mc:AlternateContent xmlns:mc="http://schemas.openxmlformats.org/markup-compatibility/2006">
              <mc:Choice xmlns:v="urn:schemas-microsoft-com:vml" Requires="v">
                <p:oleObj spid="_x0000_s20560" name="Equation" r:id="rId11" imgW="1523880" imgH="393480" progId="Equation.DSMT4">
                  <p:embed/>
                </p:oleObj>
              </mc:Choice>
              <mc:Fallback>
                <p:oleObj name="Equation" r:id="rId11" imgW="1523880" imgH="393480" progId="Equation.DSMT4">
                  <p:embed/>
                  <p:pic>
                    <p:nvPicPr>
                      <p:cNvPr id="0" name=""/>
                      <p:cNvPicPr/>
                      <p:nvPr/>
                    </p:nvPicPr>
                    <p:blipFill>
                      <a:blip r:embed="rId12"/>
                      <a:stretch>
                        <a:fillRect/>
                      </a:stretch>
                    </p:blipFill>
                    <p:spPr>
                      <a:xfrm>
                        <a:off x="6096000" y="5511800"/>
                        <a:ext cx="2934653" cy="758119"/>
                      </a:xfrm>
                      <a:prstGeom prst="rect">
                        <a:avLst/>
                      </a:prstGeom>
                    </p:spPr>
                  </p:pic>
                </p:oleObj>
              </mc:Fallback>
            </mc:AlternateContent>
          </a:graphicData>
        </a:graphic>
      </p:graphicFrame>
    </p:spTree>
    <p:extLst>
      <p:ext uri="{BB962C8B-B14F-4D97-AF65-F5344CB8AC3E}">
        <p14:creationId xmlns:p14="http://schemas.microsoft.com/office/powerpoint/2010/main" val="748153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1D9A3F-DB30-4D1B-867F-B6D8A624E2AA}"/>
              </a:ext>
            </a:extLst>
          </p:cNvPr>
          <p:cNvSpPr>
            <a:spLocks noGrp="1"/>
          </p:cNvSpPr>
          <p:nvPr>
            <p:ph type="title" idx="4294967295"/>
          </p:nvPr>
        </p:nvSpPr>
        <p:spPr>
          <a:xfrm>
            <a:off x="960438" y="66675"/>
            <a:ext cx="11231562" cy="611188"/>
          </a:xfrm>
        </p:spPr>
        <p:txBody>
          <a:bodyPr>
            <a:normAutofit fontScale="90000"/>
          </a:bodyPr>
          <a:lstStyle/>
          <a:p>
            <a:pPr algn="ctr"/>
            <a:r>
              <a:rPr lang="it-IT" dirty="0"/>
              <a:t>Moto di un corpo in un mezzo resistente (sol. esatta)</a:t>
            </a:r>
          </a:p>
        </p:txBody>
      </p:sp>
      <p:graphicFrame>
        <p:nvGraphicFramePr>
          <p:cNvPr id="20" name="Oggetto 19">
            <a:extLst>
              <a:ext uri="{FF2B5EF4-FFF2-40B4-BE49-F238E27FC236}">
                <a16:creationId xmlns:a16="http://schemas.microsoft.com/office/drawing/2014/main" id="{33B4D37D-FF8E-4F92-AACF-4ECBD897E2F0}"/>
              </a:ext>
            </a:extLst>
          </p:cNvPr>
          <p:cNvGraphicFramePr>
            <a:graphicFrameLocks noChangeAspect="1"/>
          </p:cNvGraphicFramePr>
          <p:nvPr>
            <p:extLst>
              <p:ext uri="{D42A27DB-BD31-4B8C-83A1-F6EECF244321}">
                <p14:modId xmlns:p14="http://schemas.microsoft.com/office/powerpoint/2010/main" val="1405124159"/>
              </p:ext>
            </p:extLst>
          </p:nvPr>
        </p:nvGraphicFramePr>
        <p:xfrm>
          <a:off x="2534126" y="748306"/>
          <a:ext cx="7123747" cy="2364776"/>
        </p:xfrm>
        <a:graphic>
          <a:graphicData uri="http://schemas.openxmlformats.org/presentationml/2006/ole">
            <mc:AlternateContent xmlns:mc="http://schemas.openxmlformats.org/markup-compatibility/2006">
              <mc:Choice xmlns:v="urn:schemas-microsoft-com:vml" Requires="v">
                <p:oleObj spid="_x0000_s21569" name="Equation" r:id="rId3" imgW="4622760" imgH="1536480" progId="Equation.DSMT4">
                  <p:embed/>
                </p:oleObj>
              </mc:Choice>
              <mc:Fallback>
                <p:oleObj name="Equation" r:id="rId3" imgW="4622760" imgH="1536480" progId="Equation.DSMT4">
                  <p:embed/>
                  <p:pic>
                    <p:nvPicPr>
                      <p:cNvPr id="20" name="Oggetto 19">
                        <a:extLst>
                          <a:ext uri="{FF2B5EF4-FFF2-40B4-BE49-F238E27FC236}">
                            <a16:creationId xmlns:a16="http://schemas.microsoft.com/office/drawing/2014/main" id="{33B4D37D-FF8E-4F92-AACF-4ECBD897E2F0}"/>
                          </a:ext>
                        </a:extLst>
                      </p:cNvPr>
                      <p:cNvPicPr/>
                      <p:nvPr/>
                    </p:nvPicPr>
                    <p:blipFill>
                      <a:blip r:embed="rId4"/>
                      <a:stretch>
                        <a:fillRect/>
                      </a:stretch>
                    </p:blipFill>
                    <p:spPr>
                      <a:xfrm>
                        <a:off x="2534126" y="748306"/>
                        <a:ext cx="7123747" cy="2364776"/>
                      </a:xfrm>
                      <a:prstGeom prst="rect">
                        <a:avLst/>
                      </a:prstGeom>
                    </p:spPr>
                  </p:pic>
                </p:oleObj>
              </mc:Fallback>
            </mc:AlternateContent>
          </a:graphicData>
        </a:graphic>
      </p:graphicFrame>
      <p:sp>
        <p:nvSpPr>
          <p:cNvPr id="4" name="CasellaDiTesto 3">
            <a:extLst>
              <a:ext uri="{FF2B5EF4-FFF2-40B4-BE49-F238E27FC236}">
                <a16:creationId xmlns:a16="http://schemas.microsoft.com/office/drawing/2014/main" id="{BF4AA107-E9E2-4707-815F-9EB1414594BB}"/>
              </a:ext>
            </a:extLst>
          </p:cNvPr>
          <p:cNvSpPr txBox="1"/>
          <p:nvPr/>
        </p:nvSpPr>
        <p:spPr>
          <a:xfrm>
            <a:off x="660400" y="3184202"/>
            <a:ext cx="10342880" cy="369332"/>
          </a:xfrm>
          <a:prstGeom prst="rect">
            <a:avLst/>
          </a:prstGeom>
          <a:noFill/>
        </p:spPr>
        <p:txBody>
          <a:bodyPr wrap="square" rtlCol="0">
            <a:spAutoFit/>
          </a:bodyPr>
          <a:lstStyle/>
          <a:p>
            <a:r>
              <a:rPr lang="it-IT" dirty="0"/>
              <a:t>La costante di integrazione C</a:t>
            </a:r>
            <a:r>
              <a:rPr lang="it-IT" baseline="30000" dirty="0"/>
              <a:t>+ </a:t>
            </a:r>
            <a:r>
              <a:rPr lang="it-IT" dirty="0"/>
              <a:t>imponendo la condizione iniziale v(0)=v</a:t>
            </a:r>
            <a:r>
              <a:rPr lang="it-IT" baseline="-25000" dirty="0"/>
              <a:t>0. </a:t>
            </a:r>
            <a:r>
              <a:rPr lang="it-IT" dirty="0"/>
              <a:t>Si ha che </a:t>
            </a:r>
          </a:p>
        </p:txBody>
      </p:sp>
      <p:graphicFrame>
        <p:nvGraphicFramePr>
          <p:cNvPr id="22" name="Oggetto 21">
            <a:extLst>
              <a:ext uri="{FF2B5EF4-FFF2-40B4-BE49-F238E27FC236}">
                <a16:creationId xmlns:a16="http://schemas.microsoft.com/office/drawing/2014/main" id="{F8D7DDF1-AC78-4040-A619-C92AA5CBA02A}"/>
              </a:ext>
            </a:extLst>
          </p:cNvPr>
          <p:cNvGraphicFramePr>
            <a:graphicFrameLocks noChangeAspect="1"/>
          </p:cNvGraphicFramePr>
          <p:nvPr>
            <p:extLst>
              <p:ext uri="{D42A27DB-BD31-4B8C-83A1-F6EECF244321}">
                <p14:modId xmlns:p14="http://schemas.microsoft.com/office/powerpoint/2010/main" val="1156236938"/>
              </p:ext>
            </p:extLst>
          </p:nvPr>
        </p:nvGraphicFramePr>
        <p:xfrm>
          <a:off x="4333240" y="3647635"/>
          <a:ext cx="5938838" cy="1522413"/>
        </p:xfrm>
        <a:graphic>
          <a:graphicData uri="http://schemas.openxmlformats.org/presentationml/2006/ole">
            <mc:AlternateContent xmlns:mc="http://schemas.openxmlformats.org/markup-compatibility/2006">
              <mc:Choice xmlns:v="urn:schemas-microsoft-com:vml" Requires="v">
                <p:oleObj spid="_x0000_s21570" name="Equation" r:id="rId5" imgW="3555720" imgH="914400" progId="Equation.DSMT4">
                  <p:embed/>
                </p:oleObj>
              </mc:Choice>
              <mc:Fallback>
                <p:oleObj name="Equation" r:id="rId5" imgW="3555720" imgH="914400" progId="Equation.DSMT4">
                  <p:embed/>
                  <p:pic>
                    <p:nvPicPr>
                      <p:cNvPr id="20" name="Oggetto 19">
                        <a:extLst>
                          <a:ext uri="{FF2B5EF4-FFF2-40B4-BE49-F238E27FC236}">
                            <a16:creationId xmlns:a16="http://schemas.microsoft.com/office/drawing/2014/main" id="{33B4D37D-FF8E-4F92-AACF-4ECBD897E2F0}"/>
                          </a:ext>
                        </a:extLst>
                      </p:cNvPr>
                      <p:cNvPicPr/>
                      <p:nvPr/>
                    </p:nvPicPr>
                    <p:blipFill>
                      <a:blip r:embed="rId6"/>
                      <a:stretch>
                        <a:fillRect/>
                      </a:stretch>
                    </p:blipFill>
                    <p:spPr>
                      <a:xfrm>
                        <a:off x="4333240" y="3647635"/>
                        <a:ext cx="5938838" cy="1522413"/>
                      </a:xfrm>
                      <a:prstGeom prst="rect">
                        <a:avLst/>
                      </a:prstGeom>
                    </p:spPr>
                  </p:pic>
                </p:oleObj>
              </mc:Fallback>
            </mc:AlternateContent>
          </a:graphicData>
        </a:graphic>
      </p:graphicFrame>
      <p:sp>
        <p:nvSpPr>
          <p:cNvPr id="6" name="CasellaDiTesto 5">
            <a:extLst>
              <a:ext uri="{FF2B5EF4-FFF2-40B4-BE49-F238E27FC236}">
                <a16:creationId xmlns:a16="http://schemas.microsoft.com/office/drawing/2014/main" id="{08B1B579-47DE-4DA8-AA16-EA527239E947}"/>
              </a:ext>
            </a:extLst>
          </p:cNvPr>
          <p:cNvSpPr txBox="1"/>
          <p:nvPr/>
        </p:nvSpPr>
        <p:spPr>
          <a:xfrm>
            <a:off x="660400" y="5764292"/>
            <a:ext cx="9382760" cy="369332"/>
          </a:xfrm>
          <a:prstGeom prst="rect">
            <a:avLst/>
          </a:prstGeom>
          <a:noFill/>
        </p:spPr>
        <p:txBody>
          <a:bodyPr wrap="square" rtlCol="0">
            <a:spAutoFit/>
          </a:bodyPr>
          <a:lstStyle/>
          <a:p>
            <a:r>
              <a:rPr lang="it-IT" dirty="0"/>
              <a:t>Si osservi che per </a:t>
            </a:r>
          </a:p>
        </p:txBody>
      </p:sp>
      <p:graphicFrame>
        <p:nvGraphicFramePr>
          <p:cNvPr id="9" name="Oggetto 8">
            <a:extLst>
              <a:ext uri="{FF2B5EF4-FFF2-40B4-BE49-F238E27FC236}">
                <a16:creationId xmlns:a16="http://schemas.microsoft.com/office/drawing/2014/main" id="{27E082E0-7F55-4B96-9F36-59D7F171160D}"/>
              </a:ext>
            </a:extLst>
          </p:cNvPr>
          <p:cNvGraphicFramePr>
            <a:graphicFrameLocks noChangeAspect="1"/>
          </p:cNvGraphicFramePr>
          <p:nvPr>
            <p:extLst>
              <p:ext uri="{D42A27DB-BD31-4B8C-83A1-F6EECF244321}">
                <p14:modId xmlns:p14="http://schemas.microsoft.com/office/powerpoint/2010/main" val="2261092315"/>
              </p:ext>
            </p:extLst>
          </p:nvPr>
        </p:nvGraphicFramePr>
        <p:xfrm>
          <a:off x="5327650" y="2676525"/>
          <a:ext cx="114300" cy="177800"/>
        </p:xfrm>
        <a:graphic>
          <a:graphicData uri="http://schemas.openxmlformats.org/presentationml/2006/ole">
            <mc:AlternateContent xmlns:mc="http://schemas.openxmlformats.org/markup-compatibility/2006">
              <mc:Choice xmlns:v="urn:schemas-microsoft-com:vml" Requires="v">
                <p:oleObj spid="_x0000_s21571" name="Equation" r:id="rId7" imgW="114120" imgH="177480" progId="Equation.DSMT4">
                  <p:embed/>
                </p:oleObj>
              </mc:Choice>
              <mc:Fallback>
                <p:oleObj name="Equation" r:id="rId7" imgW="114120" imgH="177480" progId="Equation.DSMT4">
                  <p:embed/>
                  <p:pic>
                    <p:nvPicPr>
                      <p:cNvPr id="0" name=""/>
                      <p:cNvPicPr/>
                      <p:nvPr/>
                    </p:nvPicPr>
                    <p:blipFill>
                      <a:blip r:embed="rId8"/>
                      <a:stretch>
                        <a:fillRect/>
                      </a:stretch>
                    </p:blipFill>
                    <p:spPr>
                      <a:xfrm>
                        <a:off x="5327650" y="2676525"/>
                        <a:ext cx="114300" cy="177800"/>
                      </a:xfrm>
                      <a:prstGeom prst="rect">
                        <a:avLst/>
                      </a:prstGeom>
                    </p:spPr>
                  </p:pic>
                </p:oleObj>
              </mc:Fallback>
            </mc:AlternateContent>
          </a:graphicData>
        </a:graphic>
      </p:graphicFrame>
      <p:graphicFrame>
        <p:nvGraphicFramePr>
          <p:cNvPr id="10" name="Oggetto 9">
            <a:extLst>
              <a:ext uri="{FF2B5EF4-FFF2-40B4-BE49-F238E27FC236}">
                <a16:creationId xmlns:a16="http://schemas.microsoft.com/office/drawing/2014/main" id="{CF95589F-A906-4DFA-828C-78AB60D127F4}"/>
              </a:ext>
            </a:extLst>
          </p:cNvPr>
          <p:cNvGraphicFramePr>
            <a:graphicFrameLocks noChangeAspect="1"/>
          </p:cNvGraphicFramePr>
          <p:nvPr>
            <p:extLst>
              <p:ext uri="{D42A27DB-BD31-4B8C-83A1-F6EECF244321}">
                <p14:modId xmlns:p14="http://schemas.microsoft.com/office/powerpoint/2010/main" val="3859129314"/>
              </p:ext>
            </p:extLst>
          </p:nvPr>
        </p:nvGraphicFramePr>
        <p:xfrm>
          <a:off x="2936875" y="5264150"/>
          <a:ext cx="3155950" cy="1371600"/>
        </p:xfrm>
        <a:graphic>
          <a:graphicData uri="http://schemas.openxmlformats.org/presentationml/2006/ole">
            <mc:AlternateContent xmlns:mc="http://schemas.openxmlformats.org/markup-compatibility/2006">
              <mc:Choice xmlns:v="urn:schemas-microsoft-com:vml" Requires="v">
                <p:oleObj spid="_x0000_s21572" name="Equation" r:id="rId9" imgW="2044440" imgH="888840" progId="Equation.DSMT4">
                  <p:embed/>
                </p:oleObj>
              </mc:Choice>
              <mc:Fallback>
                <p:oleObj name="Equation" r:id="rId9" imgW="2044440" imgH="888840" progId="Equation.DSMT4">
                  <p:embed/>
                  <p:pic>
                    <p:nvPicPr>
                      <p:cNvPr id="0" name=""/>
                      <p:cNvPicPr/>
                      <p:nvPr/>
                    </p:nvPicPr>
                    <p:blipFill>
                      <a:blip r:embed="rId10"/>
                      <a:stretch>
                        <a:fillRect/>
                      </a:stretch>
                    </p:blipFill>
                    <p:spPr>
                      <a:xfrm>
                        <a:off x="2936875" y="5264150"/>
                        <a:ext cx="3155950" cy="1371600"/>
                      </a:xfrm>
                      <a:prstGeom prst="rect">
                        <a:avLst/>
                      </a:prstGeom>
                    </p:spPr>
                  </p:pic>
                </p:oleObj>
              </mc:Fallback>
            </mc:AlternateContent>
          </a:graphicData>
        </a:graphic>
      </p:graphicFrame>
    </p:spTree>
    <p:extLst>
      <p:ext uri="{BB962C8B-B14F-4D97-AF65-F5344CB8AC3E}">
        <p14:creationId xmlns:p14="http://schemas.microsoft.com/office/powerpoint/2010/main" val="657563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1D9A3F-DB30-4D1B-867F-B6D8A624E2AA}"/>
              </a:ext>
            </a:extLst>
          </p:cNvPr>
          <p:cNvSpPr>
            <a:spLocks noGrp="1"/>
          </p:cNvSpPr>
          <p:nvPr>
            <p:ph type="title" idx="4294967295"/>
          </p:nvPr>
        </p:nvSpPr>
        <p:spPr>
          <a:xfrm>
            <a:off x="0" y="66675"/>
            <a:ext cx="12161838" cy="611188"/>
          </a:xfrm>
        </p:spPr>
        <p:txBody>
          <a:bodyPr>
            <a:normAutofit/>
          </a:bodyPr>
          <a:lstStyle/>
          <a:p>
            <a:pPr algn="ctr"/>
            <a:r>
              <a:rPr lang="it-IT" sz="3600" b="1" dirty="0"/>
              <a:t>Moto di un corpo in un mezzo resistente (sol. approssimata)</a:t>
            </a:r>
          </a:p>
        </p:txBody>
      </p:sp>
      <p:graphicFrame>
        <p:nvGraphicFramePr>
          <p:cNvPr id="9" name="Oggetto 8">
            <a:extLst>
              <a:ext uri="{FF2B5EF4-FFF2-40B4-BE49-F238E27FC236}">
                <a16:creationId xmlns:a16="http://schemas.microsoft.com/office/drawing/2014/main" id="{27E082E0-7F55-4B96-9F36-59D7F171160D}"/>
              </a:ext>
            </a:extLst>
          </p:cNvPr>
          <p:cNvGraphicFramePr>
            <a:graphicFrameLocks noChangeAspect="1"/>
          </p:cNvGraphicFramePr>
          <p:nvPr/>
        </p:nvGraphicFramePr>
        <p:xfrm>
          <a:off x="4927600" y="2667000"/>
          <a:ext cx="914400" cy="198438"/>
        </p:xfrm>
        <a:graphic>
          <a:graphicData uri="http://schemas.openxmlformats.org/presentationml/2006/ole">
            <mc:AlternateContent xmlns:mc="http://schemas.openxmlformats.org/markup-compatibility/2006">
              <mc:Choice xmlns:v="urn:schemas-microsoft-com:vml" Requires="v">
                <p:oleObj spid="_x0000_s22588" name="Equation" r:id="rId3" imgW="914400" imgH="198720" progId="Equation.DSMT4">
                  <p:embed/>
                </p:oleObj>
              </mc:Choice>
              <mc:Fallback>
                <p:oleObj name="Equation" r:id="rId3" imgW="914400" imgH="198720" progId="Equation.DSMT4">
                  <p:embed/>
                  <p:pic>
                    <p:nvPicPr>
                      <p:cNvPr id="9" name="Oggetto 8">
                        <a:extLst>
                          <a:ext uri="{FF2B5EF4-FFF2-40B4-BE49-F238E27FC236}">
                            <a16:creationId xmlns:a16="http://schemas.microsoft.com/office/drawing/2014/main" id="{27E082E0-7F55-4B96-9F36-59D7F171160D}"/>
                          </a:ext>
                        </a:extLst>
                      </p:cNvPr>
                      <p:cNvPicPr/>
                      <p:nvPr/>
                    </p:nvPicPr>
                    <p:blipFill>
                      <a:blip r:embed="rId4"/>
                      <a:stretch>
                        <a:fillRect/>
                      </a:stretch>
                    </p:blipFill>
                    <p:spPr>
                      <a:xfrm>
                        <a:off x="4927600" y="2667000"/>
                        <a:ext cx="914400" cy="198438"/>
                      </a:xfrm>
                      <a:prstGeom prst="rect">
                        <a:avLst/>
                      </a:prstGeom>
                    </p:spPr>
                  </p:pic>
                </p:oleObj>
              </mc:Fallback>
            </mc:AlternateContent>
          </a:graphicData>
        </a:graphic>
      </p:graphicFrame>
      <p:sp>
        <p:nvSpPr>
          <p:cNvPr id="5" name="Pulsante di azione: Avanti o successivo 4">
            <a:hlinkClick r:id="rId5" action="ppaction://hlinkfile" highlightClick="1"/>
            <a:extLst>
              <a:ext uri="{FF2B5EF4-FFF2-40B4-BE49-F238E27FC236}">
                <a16:creationId xmlns:a16="http://schemas.microsoft.com/office/drawing/2014/main" id="{65E1FFD4-3305-4756-9006-6F1DAFDD36BA}"/>
              </a:ext>
            </a:extLst>
          </p:cNvPr>
          <p:cNvSpPr/>
          <p:nvPr/>
        </p:nvSpPr>
        <p:spPr>
          <a:xfrm>
            <a:off x="711200" y="1046480"/>
            <a:ext cx="1188720" cy="61023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graphicFrame>
        <p:nvGraphicFramePr>
          <p:cNvPr id="7" name="Oggetto 6">
            <a:extLst>
              <a:ext uri="{FF2B5EF4-FFF2-40B4-BE49-F238E27FC236}">
                <a16:creationId xmlns:a16="http://schemas.microsoft.com/office/drawing/2014/main" id="{E628E5BE-8420-436E-AA9A-6357EB7F0673}"/>
              </a:ext>
            </a:extLst>
          </p:cNvPr>
          <p:cNvGraphicFramePr>
            <a:graphicFrameLocks noChangeAspect="1"/>
          </p:cNvGraphicFramePr>
          <p:nvPr>
            <p:extLst>
              <p:ext uri="{D42A27DB-BD31-4B8C-83A1-F6EECF244321}">
                <p14:modId xmlns:p14="http://schemas.microsoft.com/office/powerpoint/2010/main" val="1263045929"/>
              </p:ext>
            </p:extLst>
          </p:nvPr>
        </p:nvGraphicFramePr>
        <p:xfrm>
          <a:off x="894284" y="1731644"/>
          <a:ext cx="822552" cy="371475"/>
        </p:xfrm>
        <a:graphic>
          <a:graphicData uri="http://schemas.openxmlformats.org/presentationml/2006/ole">
            <mc:AlternateContent xmlns:mc="http://schemas.openxmlformats.org/markup-compatibility/2006">
              <mc:Choice xmlns:v="urn:schemas-microsoft-com:vml" Requires="v">
                <p:oleObj spid="_x0000_s22589" name="Equation" r:id="rId6" imgW="393480" imgH="177480" progId="Equation.DSMT4">
                  <p:embed/>
                </p:oleObj>
              </mc:Choice>
              <mc:Fallback>
                <p:oleObj name="Equation" r:id="rId6" imgW="393480" imgH="177480" progId="Equation.DSMT4">
                  <p:embed/>
                  <p:pic>
                    <p:nvPicPr>
                      <p:cNvPr id="0" name=""/>
                      <p:cNvPicPr/>
                      <p:nvPr/>
                    </p:nvPicPr>
                    <p:blipFill>
                      <a:blip r:embed="rId7"/>
                      <a:stretch>
                        <a:fillRect/>
                      </a:stretch>
                    </p:blipFill>
                    <p:spPr>
                      <a:xfrm>
                        <a:off x="894284" y="1731644"/>
                        <a:ext cx="822552" cy="371475"/>
                      </a:xfrm>
                      <a:prstGeom prst="rect">
                        <a:avLst/>
                      </a:prstGeom>
                    </p:spPr>
                  </p:pic>
                </p:oleObj>
              </mc:Fallback>
            </mc:AlternateContent>
          </a:graphicData>
        </a:graphic>
      </p:graphicFrame>
      <p:graphicFrame>
        <p:nvGraphicFramePr>
          <p:cNvPr id="13" name="Grafico 12">
            <a:extLst>
              <a:ext uri="{FF2B5EF4-FFF2-40B4-BE49-F238E27FC236}">
                <a16:creationId xmlns:a16="http://schemas.microsoft.com/office/drawing/2014/main" id="{2CE8634E-3192-4021-8C74-F3C42FA1681F}"/>
              </a:ext>
            </a:extLst>
          </p:cNvPr>
          <p:cNvGraphicFramePr>
            <a:graphicFrameLocks/>
          </p:cNvGraphicFramePr>
          <p:nvPr>
            <p:extLst>
              <p:ext uri="{D42A27DB-BD31-4B8C-83A1-F6EECF244321}">
                <p14:modId xmlns:p14="http://schemas.microsoft.com/office/powerpoint/2010/main" val="3855400661"/>
              </p:ext>
            </p:extLst>
          </p:nvPr>
        </p:nvGraphicFramePr>
        <p:xfrm>
          <a:off x="2458720" y="556259"/>
          <a:ext cx="5191760" cy="309372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5" name="Grafico 14">
            <a:extLst>
              <a:ext uri="{FF2B5EF4-FFF2-40B4-BE49-F238E27FC236}">
                <a16:creationId xmlns:a16="http://schemas.microsoft.com/office/drawing/2014/main" id="{43156B08-B6DA-425F-BED8-D857F9C794D0}"/>
              </a:ext>
            </a:extLst>
          </p:cNvPr>
          <p:cNvGraphicFramePr>
            <a:graphicFrameLocks/>
          </p:cNvGraphicFramePr>
          <p:nvPr>
            <p:extLst>
              <p:ext uri="{D42A27DB-BD31-4B8C-83A1-F6EECF244321}">
                <p14:modId xmlns:p14="http://schemas.microsoft.com/office/powerpoint/2010/main" val="2340723103"/>
              </p:ext>
            </p:extLst>
          </p:nvPr>
        </p:nvGraphicFramePr>
        <p:xfrm>
          <a:off x="2641600" y="3649978"/>
          <a:ext cx="5191760" cy="2984501"/>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6" name="Oggetto 15">
            <a:extLst>
              <a:ext uri="{FF2B5EF4-FFF2-40B4-BE49-F238E27FC236}">
                <a16:creationId xmlns:a16="http://schemas.microsoft.com/office/drawing/2014/main" id="{E13018D5-3383-4886-88F2-751515CE5DD5}"/>
              </a:ext>
            </a:extLst>
          </p:cNvPr>
          <p:cNvGraphicFramePr>
            <a:graphicFrameLocks noChangeAspect="1"/>
          </p:cNvGraphicFramePr>
          <p:nvPr>
            <p:extLst>
              <p:ext uri="{D42A27DB-BD31-4B8C-83A1-F6EECF244321}">
                <p14:modId xmlns:p14="http://schemas.microsoft.com/office/powerpoint/2010/main" val="381752569"/>
              </p:ext>
            </p:extLst>
          </p:nvPr>
        </p:nvGraphicFramePr>
        <p:xfrm>
          <a:off x="7335520" y="1612263"/>
          <a:ext cx="4611240" cy="610235"/>
        </p:xfrm>
        <a:graphic>
          <a:graphicData uri="http://schemas.openxmlformats.org/presentationml/2006/ole">
            <mc:AlternateContent xmlns:mc="http://schemas.openxmlformats.org/markup-compatibility/2006">
              <mc:Choice xmlns:v="urn:schemas-microsoft-com:vml" Requires="v">
                <p:oleObj spid="_x0000_s22590" name="Equation" r:id="rId10" imgW="3644640" imgH="482400" progId="Equation.DSMT4">
                  <p:embed/>
                </p:oleObj>
              </mc:Choice>
              <mc:Fallback>
                <p:oleObj name="Equation" r:id="rId10" imgW="3644640" imgH="482400" progId="Equation.DSMT4">
                  <p:embed/>
                  <p:pic>
                    <p:nvPicPr>
                      <p:cNvPr id="10" name="Oggetto 9">
                        <a:extLst>
                          <a:ext uri="{FF2B5EF4-FFF2-40B4-BE49-F238E27FC236}">
                            <a16:creationId xmlns:a16="http://schemas.microsoft.com/office/drawing/2014/main" id="{CF95589F-A906-4DFA-828C-78AB60D127F4}"/>
                          </a:ext>
                        </a:extLst>
                      </p:cNvPr>
                      <p:cNvPicPr/>
                      <p:nvPr/>
                    </p:nvPicPr>
                    <p:blipFill>
                      <a:blip r:embed="rId11"/>
                      <a:stretch>
                        <a:fillRect/>
                      </a:stretch>
                    </p:blipFill>
                    <p:spPr>
                      <a:xfrm>
                        <a:off x="7335520" y="1612263"/>
                        <a:ext cx="4611240" cy="610235"/>
                      </a:xfrm>
                      <a:prstGeom prst="rect">
                        <a:avLst/>
                      </a:prstGeom>
                    </p:spPr>
                  </p:pic>
                </p:oleObj>
              </mc:Fallback>
            </mc:AlternateContent>
          </a:graphicData>
        </a:graphic>
      </p:graphicFrame>
      <p:sp>
        <p:nvSpPr>
          <p:cNvPr id="12" name="CasellaDiTesto 11">
            <a:extLst>
              <a:ext uri="{FF2B5EF4-FFF2-40B4-BE49-F238E27FC236}">
                <a16:creationId xmlns:a16="http://schemas.microsoft.com/office/drawing/2014/main" id="{B3BC8404-189E-410B-B1CE-BAFF1DD04731}"/>
              </a:ext>
            </a:extLst>
          </p:cNvPr>
          <p:cNvSpPr txBox="1"/>
          <p:nvPr/>
        </p:nvSpPr>
        <p:spPr>
          <a:xfrm>
            <a:off x="7752080" y="2667000"/>
            <a:ext cx="3769360" cy="369332"/>
          </a:xfrm>
          <a:prstGeom prst="rect">
            <a:avLst/>
          </a:prstGeom>
          <a:noFill/>
        </p:spPr>
        <p:txBody>
          <a:bodyPr wrap="square" rtlCol="0">
            <a:spAutoFit/>
          </a:bodyPr>
          <a:lstStyle/>
          <a:p>
            <a:r>
              <a:rPr lang="it-IT" dirty="0"/>
              <a:t>I grafici si riferiscono a valori di </a:t>
            </a:r>
          </a:p>
        </p:txBody>
      </p:sp>
      <p:graphicFrame>
        <p:nvGraphicFramePr>
          <p:cNvPr id="14" name="Oggetto 13">
            <a:extLst>
              <a:ext uri="{FF2B5EF4-FFF2-40B4-BE49-F238E27FC236}">
                <a16:creationId xmlns:a16="http://schemas.microsoft.com/office/drawing/2014/main" id="{1C4D1B83-B78E-491A-B172-D209E5C5B28B}"/>
              </a:ext>
            </a:extLst>
          </p:cNvPr>
          <p:cNvGraphicFramePr>
            <a:graphicFrameLocks noChangeAspect="1"/>
          </p:cNvGraphicFramePr>
          <p:nvPr>
            <p:extLst>
              <p:ext uri="{D42A27DB-BD31-4B8C-83A1-F6EECF244321}">
                <p14:modId xmlns:p14="http://schemas.microsoft.com/office/powerpoint/2010/main" val="3128001606"/>
              </p:ext>
            </p:extLst>
          </p:nvPr>
        </p:nvGraphicFramePr>
        <p:xfrm>
          <a:off x="8753695" y="3036332"/>
          <a:ext cx="1967930" cy="2412301"/>
        </p:xfrm>
        <a:graphic>
          <a:graphicData uri="http://schemas.openxmlformats.org/presentationml/2006/ole">
            <mc:AlternateContent xmlns:mc="http://schemas.openxmlformats.org/markup-compatibility/2006">
              <mc:Choice xmlns:v="urn:schemas-microsoft-com:vml" Requires="v">
                <p:oleObj spid="_x0000_s22591" name="Equation" r:id="rId12" imgW="1180800" imgH="1447560" progId="Equation.DSMT4">
                  <p:embed/>
                </p:oleObj>
              </mc:Choice>
              <mc:Fallback>
                <p:oleObj name="Equation" r:id="rId12" imgW="1180800" imgH="1447560" progId="Equation.DSMT4">
                  <p:embed/>
                  <p:pic>
                    <p:nvPicPr>
                      <p:cNvPr id="0" name=""/>
                      <p:cNvPicPr/>
                      <p:nvPr/>
                    </p:nvPicPr>
                    <p:blipFill>
                      <a:blip r:embed="rId13"/>
                      <a:stretch>
                        <a:fillRect/>
                      </a:stretch>
                    </p:blipFill>
                    <p:spPr>
                      <a:xfrm>
                        <a:off x="8753695" y="3036332"/>
                        <a:ext cx="1967930" cy="2412301"/>
                      </a:xfrm>
                      <a:prstGeom prst="rect">
                        <a:avLst/>
                      </a:prstGeom>
                    </p:spPr>
                  </p:pic>
                </p:oleObj>
              </mc:Fallback>
            </mc:AlternateContent>
          </a:graphicData>
        </a:graphic>
      </p:graphicFrame>
      <p:sp>
        <p:nvSpPr>
          <p:cNvPr id="17" name="CasellaDiTesto 16">
            <a:extLst>
              <a:ext uri="{FF2B5EF4-FFF2-40B4-BE49-F238E27FC236}">
                <a16:creationId xmlns:a16="http://schemas.microsoft.com/office/drawing/2014/main" id="{C5703223-47FC-4C39-B4CD-7FABC0598EB0}"/>
              </a:ext>
            </a:extLst>
          </p:cNvPr>
          <p:cNvSpPr txBox="1"/>
          <p:nvPr/>
        </p:nvSpPr>
        <p:spPr>
          <a:xfrm>
            <a:off x="7955280" y="5448633"/>
            <a:ext cx="3991480" cy="1200329"/>
          </a:xfrm>
          <a:prstGeom prst="rect">
            <a:avLst/>
          </a:prstGeom>
          <a:noFill/>
        </p:spPr>
        <p:txBody>
          <a:bodyPr wrap="square" rtlCol="0">
            <a:spAutoFit/>
          </a:bodyPr>
          <a:lstStyle/>
          <a:p>
            <a:pPr algn="just"/>
            <a:r>
              <a:rPr lang="it-IT" dirty="0"/>
              <a:t>Come si vede, in un tempo dell’ordine di 5</a:t>
            </a:r>
            <a:r>
              <a:rPr lang="el-GR" dirty="0"/>
              <a:t>τ</a:t>
            </a:r>
            <a:r>
              <a:rPr lang="it-IT" dirty="0"/>
              <a:t> il transitorio, verso l’instaurarsi della velocità limite, può dirsi praticamente esaurito</a:t>
            </a:r>
          </a:p>
        </p:txBody>
      </p:sp>
    </p:spTree>
    <p:extLst>
      <p:ext uri="{BB962C8B-B14F-4D97-AF65-F5344CB8AC3E}">
        <p14:creationId xmlns:p14="http://schemas.microsoft.com/office/powerpoint/2010/main" val="429540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E2B4FE-076B-4F83-A3A6-51F932836446}"/>
              </a:ext>
            </a:extLst>
          </p:cNvPr>
          <p:cNvSpPr>
            <a:spLocks noGrp="1"/>
          </p:cNvSpPr>
          <p:nvPr>
            <p:ph type="title" idx="4294967295"/>
          </p:nvPr>
        </p:nvSpPr>
        <p:spPr>
          <a:xfrm>
            <a:off x="0" y="365125"/>
            <a:ext cx="10515600" cy="1325563"/>
          </a:xfrm>
        </p:spPr>
        <p:txBody>
          <a:bodyPr>
            <a:normAutofit/>
          </a:bodyPr>
          <a:lstStyle/>
          <a:p>
            <a:pPr algn="ctr"/>
            <a:r>
              <a:rPr lang="it-IT" dirty="0"/>
              <a:t>Generalizzazione a varie grandezze fisiche</a:t>
            </a:r>
          </a:p>
        </p:txBody>
      </p:sp>
      <p:graphicFrame>
        <p:nvGraphicFramePr>
          <p:cNvPr id="6" name="Tabella 5">
            <a:extLst>
              <a:ext uri="{FF2B5EF4-FFF2-40B4-BE49-F238E27FC236}">
                <a16:creationId xmlns:a16="http://schemas.microsoft.com/office/drawing/2014/main" id="{7F753682-C3F4-4A6D-9619-1D4B4951AAAC}"/>
              </a:ext>
            </a:extLst>
          </p:cNvPr>
          <p:cNvGraphicFramePr>
            <a:graphicFrameLocks noGrp="1"/>
          </p:cNvGraphicFramePr>
          <p:nvPr>
            <p:extLst>
              <p:ext uri="{D42A27DB-BD31-4B8C-83A1-F6EECF244321}">
                <p14:modId xmlns:p14="http://schemas.microsoft.com/office/powerpoint/2010/main" val="1690146351"/>
              </p:ext>
            </p:extLst>
          </p:nvPr>
        </p:nvGraphicFramePr>
        <p:xfrm>
          <a:off x="2559714" y="1910272"/>
          <a:ext cx="7392154" cy="3096734"/>
        </p:xfrm>
        <a:graphic>
          <a:graphicData uri="http://schemas.openxmlformats.org/drawingml/2006/table">
            <a:tbl>
              <a:tblPr firstRow="1" firstCol="1" bandRow="1">
                <a:tableStyleId>{5C22544A-7EE6-4342-B048-85BDC9FD1C3A}</a:tableStyleId>
              </a:tblPr>
              <a:tblGrid>
                <a:gridCol w="3696077">
                  <a:extLst>
                    <a:ext uri="{9D8B030D-6E8A-4147-A177-3AD203B41FA5}">
                      <a16:colId xmlns:a16="http://schemas.microsoft.com/office/drawing/2014/main" val="3147214491"/>
                    </a:ext>
                  </a:extLst>
                </a:gridCol>
                <a:gridCol w="3696077">
                  <a:extLst>
                    <a:ext uri="{9D8B030D-6E8A-4147-A177-3AD203B41FA5}">
                      <a16:colId xmlns:a16="http://schemas.microsoft.com/office/drawing/2014/main" val="1491454771"/>
                    </a:ext>
                  </a:extLst>
                </a:gridCol>
              </a:tblGrid>
              <a:tr h="610704">
                <a:tc>
                  <a:txBody>
                    <a:bodyPr/>
                    <a:lstStyle/>
                    <a:p>
                      <a:pPr algn="ctr">
                        <a:lnSpc>
                          <a:spcPct val="107000"/>
                        </a:lnSpc>
                        <a:spcAft>
                          <a:spcPts val="0"/>
                        </a:spcAft>
                      </a:pPr>
                      <a:r>
                        <a:rPr lang="it-IT" sz="1800">
                          <a:effectLst/>
                        </a:rPr>
                        <a:t>Grandezze integrali (“quantità”)</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it-IT" sz="1800" dirty="0">
                          <a:effectLst/>
                        </a:rPr>
                        <a:t>Grandezze derivate (“correnti”)</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6777936"/>
                  </a:ext>
                </a:extLst>
              </a:tr>
              <a:tr h="497206">
                <a:tc>
                  <a:txBody>
                    <a:bodyPr/>
                    <a:lstStyle/>
                    <a:p>
                      <a:pPr algn="ctr">
                        <a:lnSpc>
                          <a:spcPct val="107000"/>
                        </a:lnSpc>
                        <a:spcAft>
                          <a:spcPts val="0"/>
                        </a:spcAft>
                      </a:pPr>
                      <a:r>
                        <a:rPr lang="it-IT" sz="1600" dirty="0">
                          <a:solidFill>
                            <a:schemeClr val="tx1"/>
                          </a:solidFill>
                          <a:effectLst/>
                        </a:rPr>
                        <a:t>Quantità di liquido</a:t>
                      </a:r>
                      <a:endParaRPr lang="it-IT"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it-IT" sz="1600" b="1" dirty="0">
                          <a:solidFill>
                            <a:schemeClr val="tx1"/>
                          </a:solidFill>
                          <a:effectLst/>
                        </a:rPr>
                        <a:t>Portata</a:t>
                      </a:r>
                      <a:endParaRPr lang="it-IT"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76868105"/>
                  </a:ext>
                </a:extLst>
              </a:tr>
              <a:tr h="497206">
                <a:tc>
                  <a:txBody>
                    <a:bodyPr/>
                    <a:lstStyle/>
                    <a:p>
                      <a:pPr algn="ctr">
                        <a:lnSpc>
                          <a:spcPct val="107000"/>
                        </a:lnSpc>
                        <a:spcAft>
                          <a:spcPts val="0"/>
                        </a:spcAft>
                      </a:pPr>
                      <a:r>
                        <a:rPr lang="it-IT" sz="1600" dirty="0">
                          <a:solidFill>
                            <a:schemeClr val="tx1"/>
                          </a:solidFill>
                          <a:effectLst/>
                        </a:rPr>
                        <a:t>Quantità di spazio percorso</a:t>
                      </a:r>
                      <a:endParaRPr lang="it-IT"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it-IT" sz="1600" b="1" dirty="0">
                          <a:solidFill>
                            <a:schemeClr val="tx1"/>
                          </a:solidFill>
                          <a:effectLst/>
                        </a:rPr>
                        <a:t>velocità</a:t>
                      </a:r>
                      <a:endParaRPr lang="it-IT"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774418883"/>
                  </a:ext>
                </a:extLst>
              </a:tr>
              <a:tr h="497206">
                <a:tc>
                  <a:txBody>
                    <a:bodyPr/>
                    <a:lstStyle/>
                    <a:p>
                      <a:pPr algn="ctr">
                        <a:lnSpc>
                          <a:spcPct val="107000"/>
                        </a:lnSpc>
                        <a:spcAft>
                          <a:spcPts val="0"/>
                        </a:spcAft>
                      </a:pPr>
                      <a:r>
                        <a:rPr lang="it-IT" sz="1600" dirty="0">
                          <a:solidFill>
                            <a:schemeClr val="tx1"/>
                          </a:solidFill>
                          <a:effectLst/>
                        </a:rPr>
                        <a:t>Quantità di carica che fluisce</a:t>
                      </a:r>
                      <a:endParaRPr lang="it-IT"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it-IT" sz="1600" b="1" dirty="0">
                          <a:solidFill>
                            <a:schemeClr val="tx1"/>
                          </a:solidFill>
                          <a:effectLst/>
                        </a:rPr>
                        <a:t>Corrente elettrica</a:t>
                      </a:r>
                      <a:endParaRPr lang="it-IT"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166314385"/>
                  </a:ext>
                </a:extLst>
              </a:tr>
              <a:tr h="497206">
                <a:tc>
                  <a:txBody>
                    <a:bodyPr/>
                    <a:lstStyle/>
                    <a:p>
                      <a:pPr algn="ctr">
                        <a:lnSpc>
                          <a:spcPct val="107000"/>
                        </a:lnSpc>
                        <a:spcAft>
                          <a:spcPts val="0"/>
                        </a:spcAft>
                      </a:pPr>
                      <a:r>
                        <a:rPr lang="it-IT" sz="1600" dirty="0">
                          <a:solidFill>
                            <a:schemeClr val="tx1"/>
                          </a:solidFill>
                          <a:effectLst/>
                        </a:rPr>
                        <a:t>Quantità di velocità</a:t>
                      </a:r>
                      <a:endParaRPr lang="it-IT"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it-IT" sz="1600" b="1" dirty="0">
                          <a:solidFill>
                            <a:schemeClr val="tx1"/>
                          </a:solidFill>
                          <a:effectLst/>
                        </a:rPr>
                        <a:t>accelerazione</a:t>
                      </a:r>
                      <a:endParaRPr lang="it-IT"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756404861"/>
                  </a:ext>
                </a:extLst>
              </a:tr>
              <a:tr h="497206">
                <a:tc>
                  <a:txBody>
                    <a:bodyPr/>
                    <a:lstStyle/>
                    <a:p>
                      <a:pPr algn="ctr">
                        <a:lnSpc>
                          <a:spcPct val="107000"/>
                        </a:lnSpc>
                        <a:spcAft>
                          <a:spcPts val="0"/>
                        </a:spcAft>
                      </a:pPr>
                      <a:r>
                        <a:rPr lang="it-IT" sz="1600" dirty="0">
                          <a:solidFill>
                            <a:schemeClr val="tx1"/>
                          </a:solidFill>
                          <a:effectLst/>
                        </a:rPr>
                        <a:t>Quantità di moto</a:t>
                      </a:r>
                      <a:endParaRPr lang="it-IT"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7000"/>
                        </a:lnSpc>
                        <a:spcAft>
                          <a:spcPts val="0"/>
                        </a:spcAft>
                      </a:pPr>
                      <a:r>
                        <a:rPr lang="it-IT" sz="1600" b="1" dirty="0">
                          <a:solidFill>
                            <a:schemeClr val="tx1"/>
                          </a:solidFill>
                          <a:effectLst/>
                        </a:rPr>
                        <a:t>Forza</a:t>
                      </a:r>
                      <a:endParaRPr lang="it-IT"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105498760"/>
                  </a:ext>
                </a:extLst>
              </a:tr>
            </a:tbl>
          </a:graphicData>
        </a:graphic>
      </p:graphicFrame>
    </p:spTree>
    <p:extLst>
      <p:ext uri="{BB962C8B-B14F-4D97-AF65-F5344CB8AC3E}">
        <p14:creationId xmlns:p14="http://schemas.microsoft.com/office/powerpoint/2010/main" val="303871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1D9A3F-DB30-4D1B-867F-B6D8A624E2AA}"/>
              </a:ext>
            </a:extLst>
          </p:cNvPr>
          <p:cNvSpPr>
            <a:spLocks noGrp="1"/>
          </p:cNvSpPr>
          <p:nvPr>
            <p:ph type="title" idx="4294967295"/>
          </p:nvPr>
        </p:nvSpPr>
        <p:spPr>
          <a:xfrm>
            <a:off x="0" y="66675"/>
            <a:ext cx="12161838" cy="611188"/>
          </a:xfrm>
        </p:spPr>
        <p:txBody>
          <a:bodyPr>
            <a:normAutofit/>
          </a:bodyPr>
          <a:lstStyle/>
          <a:p>
            <a:pPr algn="ctr"/>
            <a:r>
              <a:rPr lang="it-IT" sz="3600" b="1" dirty="0"/>
              <a:t>Possibili variazioni sul tema del moto viscoso</a:t>
            </a:r>
          </a:p>
        </p:txBody>
      </p:sp>
      <p:graphicFrame>
        <p:nvGraphicFramePr>
          <p:cNvPr id="9" name="Oggetto 8">
            <a:extLst>
              <a:ext uri="{FF2B5EF4-FFF2-40B4-BE49-F238E27FC236}">
                <a16:creationId xmlns:a16="http://schemas.microsoft.com/office/drawing/2014/main" id="{27E082E0-7F55-4B96-9F36-59D7F171160D}"/>
              </a:ext>
            </a:extLst>
          </p:cNvPr>
          <p:cNvGraphicFramePr>
            <a:graphicFrameLocks noChangeAspect="1"/>
          </p:cNvGraphicFramePr>
          <p:nvPr/>
        </p:nvGraphicFramePr>
        <p:xfrm>
          <a:off x="4927600" y="2667000"/>
          <a:ext cx="914400" cy="198438"/>
        </p:xfrm>
        <a:graphic>
          <a:graphicData uri="http://schemas.openxmlformats.org/presentationml/2006/ole">
            <mc:AlternateContent xmlns:mc="http://schemas.openxmlformats.org/markup-compatibility/2006">
              <mc:Choice xmlns:v="urn:schemas-microsoft-com:vml" Requires="v">
                <p:oleObj spid="_x0000_s23606" name="Equation" r:id="rId3" imgW="914400" imgH="198720" progId="Equation.DSMT4">
                  <p:embed/>
                </p:oleObj>
              </mc:Choice>
              <mc:Fallback>
                <p:oleObj name="Equation" r:id="rId3" imgW="914400" imgH="198720" progId="Equation.DSMT4">
                  <p:embed/>
                  <p:pic>
                    <p:nvPicPr>
                      <p:cNvPr id="9" name="Oggetto 8">
                        <a:extLst>
                          <a:ext uri="{FF2B5EF4-FFF2-40B4-BE49-F238E27FC236}">
                            <a16:creationId xmlns:a16="http://schemas.microsoft.com/office/drawing/2014/main" id="{27E082E0-7F55-4B96-9F36-59D7F171160D}"/>
                          </a:ext>
                        </a:extLst>
                      </p:cNvPr>
                      <p:cNvPicPr/>
                      <p:nvPr/>
                    </p:nvPicPr>
                    <p:blipFill>
                      <a:blip r:embed="rId4"/>
                      <a:stretch>
                        <a:fillRect/>
                      </a:stretch>
                    </p:blipFill>
                    <p:spPr>
                      <a:xfrm>
                        <a:off x="4927600" y="2667000"/>
                        <a:ext cx="914400" cy="198438"/>
                      </a:xfrm>
                      <a:prstGeom prst="rect">
                        <a:avLst/>
                      </a:prstGeom>
                    </p:spPr>
                  </p:pic>
                </p:oleObj>
              </mc:Fallback>
            </mc:AlternateContent>
          </a:graphicData>
        </a:graphic>
      </p:graphicFrame>
      <p:sp>
        <p:nvSpPr>
          <p:cNvPr id="5" name="Pulsante di azione: Avanti o successivo 4">
            <a:hlinkClick r:id="rId5" action="ppaction://hlinkfile" highlightClick="1"/>
            <a:extLst>
              <a:ext uri="{FF2B5EF4-FFF2-40B4-BE49-F238E27FC236}">
                <a16:creationId xmlns:a16="http://schemas.microsoft.com/office/drawing/2014/main" id="{65E1FFD4-3305-4756-9006-6F1DAFDD36BA}"/>
              </a:ext>
            </a:extLst>
          </p:cNvPr>
          <p:cNvSpPr/>
          <p:nvPr/>
        </p:nvSpPr>
        <p:spPr>
          <a:xfrm>
            <a:off x="10657840" y="1115017"/>
            <a:ext cx="1188720" cy="61023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graphicFrame>
        <p:nvGraphicFramePr>
          <p:cNvPr id="7" name="Oggetto 6">
            <a:extLst>
              <a:ext uri="{FF2B5EF4-FFF2-40B4-BE49-F238E27FC236}">
                <a16:creationId xmlns:a16="http://schemas.microsoft.com/office/drawing/2014/main" id="{E628E5BE-8420-436E-AA9A-6357EB7F0673}"/>
              </a:ext>
            </a:extLst>
          </p:cNvPr>
          <p:cNvGraphicFramePr>
            <a:graphicFrameLocks noChangeAspect="1"/>
          </p:cNvGraphicFramePr>
          <p:nvPr>
            <p:extLst>
              <p:ext uri="{D42A27DB-BD31-4B8C-83A1-F6EECF244321}">
                <p14:modId xmlns:p14="http://schemas.microsoft.com/office/powerpoint/2010/main" val="1231276523"/>
              </p:ext>
            </p:extLst>
          </p:nvPr>
        </p:nvGraphicFramePr>
        <p:xfrm>
          <a:off x="10840924" y="1771947"/>
          <a:ext cx="822552" cy="371475"/>
        </p:xfrm>
        <a:graphic>
          <a:graphicData uri="http://schemas.openxmlformats.org/presentationml/2006/ole">
            <mc:AlternateContent xmlns:mc="http://schemas.openxmlformats.org/markup-compatibility/2006">
              <mc:Choice xmlns:v="urn:schemas-microsoft-com:vml" Requires="v">
                <p:oleObj spid="_x0000_s23607" name="Equation" r:id="rId6" imgW="393480" imgH="177480" progId="Equation.DSMT4">
                  <p:embed/>
                </p:oleObj>
              </mc:Choice>
              <mc:Fallback>
                <p:oleObj name="Equation" r:id="rId6" imgW="393480" imgH="177480" progId="Equation.DSMT4">
                  <p:embed/>
                  <p:pic>
                    <p:nvPicPr>
                      <p:cNvPr id="7" name="Oggetto 6">
                        <a:extLst>
                          <a:ext uri="{FF2B5EF4-FFF2-40B4-BE49-F238E27FC236}">
                            <a16:creationId xmlns:a16="http://schemas.microsoft.com/office/drawing/2014/main" id="{E628E5BE-8420-436E-AA9A-6357EB7F0673}"/>
                          </a:ext>
                        </a:extLst>
                      </p:cNvPr>
                      <p:cNvPicPr/>
                      <p:nvPr/>
                    </p:nvPicPr>
                    <p:blipFill>
                      <a:blip r:embed="rId7"/>
                      <a:stretch>
                        <a:fillRect/>
                      </a:stretch>
                    </p:blipFill>
                    <p:spPr>
                      <a:xfrm>
                        <a:off x="10840924" y="1771947"/>
                        <a:ext cx="822552" cy="371475"/>
                      </a:xfrm>
                      <a:prstGeom prst="rect">
                        <a:avLst/>
                      </a:prstGeom>
                    </p:spPr>
                  </p:pic>
                </p:oleObj>
              </mc:Fallback>
            </mc:AlternateContent>
          </a:graphicData>
        </a:graphic>
      </p:graphicFrame>
      <p:sp>
        <p:nvSpPr>
          <p:cNvPr id="3" name="CasellaDiTesto 2">
            <a:extLst>
              <a:ext uri="{FF2B5EF4-FFF2-40B4-BE49-F238E27FC236}">
                <a16:creationId xmlns:a16="http://schemas.microsoft.com/office/drawing/2014/main" id="{CB84D2A4-F173-4480-BB3A-69B97A3568D0}"/>
              </a:ext>
            </a:extLst>
          </p:cNvPr>
          <p:cNvSpPr txBox="1"/>
          <p:nvPr/>
        </p:nvSpPr>
        <p:spPr>
          <a:xfrm>
            <a:off x="426720" y="1127760"/>
            <a:ext cx="9570720" cy="2031325"/>
          </a:xfrm>
          <a:prstGeom prst="rect">
            <a:avLst/>
          </a:prstGeom>
          <a:noFill/>
        </p:spPr>
        <p:txBody>
          <a:bodyPr wrap="square" rtlCol="0">
            <a:spAutoFit/>
          </a:bodyPr>
          <a:lstStyle/>
          <a:p>
            <a:pPr marL="342900" indent="-342900">
              <a:buFont typeface="+mj-lt"/>
              <a:buAutoNum type="arabicPeriod"/>
            </a:pPr>
            <a:r>
              <a:rPr lang="it-IT" dirty="0"/>
              <a:t>Il paracadute (instaurarsi di una velocità limite più bassa con indubbi vantaggi per il  paracadutista)</a:t>
            </a:r>
          </a:p>
          <a:p>
            <a:pPr marL="342900" indent="-342900">
              <a:buFont typeface="+mj-lt"/>
              <a:buAutoNum type="arabicPeriod"/>
            </a:pPr>
            <a:endParaRPr lang="it-IT" dirty="0"/>
          </a:p>
          <a:p>
            <a:pPr marL="342900" indent="-342900">
              <a:buFont typeface="+mj-lt"/>
              <a:buAutoNum type="arabicPeriod"/>
            </a:pPr>
            <a:endParaRPr lang="it-IT" dirty="0"/>
          </a:p>
          <a:p>
            <a:pPr marL="342900" indent="-342900">
              <a:buFont typeface="+mj-lt"/>
              <a:buAutoNum type="arabicPeriod"/>
            </a:pPr>
            <a:endParaRPr lang="it-IT" dirty="0"/>
          </a:p>
          <a:p>
            <a:endParaRPr lang="it-IT" dirty="0"/>
          </a:p>
          <a:p>
            <a:r>
              <a:rPr lang="it-IT" dirty="0"/>
              <a:t>2.   Dipendenza della forza di attrito viscoso diverse dalla diretta proporzionalità (es.                        )</a:t>
            </a:r>
          </a:p>
        </p:txBody>
      </p:sp>
      <p:graphicFrame>
        <p:nvGraphicFramePr>
          <p:cNvPr id="4" name="Oggetto 3">
            <a:extLst>
              <a:ext uri="{FF2B5EF4-FFF2-40B4-BE49-F238E27FC236}">
                <a16:creationId xmlns:a16="http://schemas.microsoft.com/office/drawing/2014/main" id="{14E673C7-EB21-43FB-90B6-F05DDDC47BDF}"/>
              </a:ext>
            </a:extLst>
          </p:cNvPr>
          <p:cNvGraphicFramePr>
            <a:graphicFrameLocks noChangeAspect="1"/>
          </p:cNvGraphicFramePr>
          <p:nvPr>
            <p:extLst>
              <p:ext uri="{D42A27DB-BD31-4B8C-83A1-F6EECF244321}">
                <p14:modId xmlns:p14="http://schemas.microsoft.com/office/powerpoint/2010/main" val="1741048408"/>
              </p:ext>
            </p:extLst>
          </p:nvPr>
        </p:nvGraphicFramePr>
        <p:xfrm>
          <a:off x="8350987" y="2746383"/>
          <a:ext cx="1192530" cy="411965"/>
        </p:xfrm>
        <a:graphic>
          <a:graphicData uri="http://schemas.openxmlformats.org/presentationml/2006/ole">
            <mc:AlternateContent xmlns:mc="http://schemas.openxmlformats.org/markup-compatibility/2006">
              <mc:Choice xmlns:v="urn:schemas-microsoft-com:vml" Requires="v">
                <p:oleObj spid="_x0000_s23608" name="Equation" r:id="rId8" imgW="698400" imgH="241200" progId="Equation.DSMT4">
                  <p:embed/>
                </p:oleObj>
              </mc:Choice>
              <mc:Fallback>
                <p:oleObj name="Equation" r:id="rId8" imgW="698400" imgH="241200" progId="Equation.DSMT4">
                  <p:embed/>
                  <p:pic>
                    <p:nvPicPr>
                      <p:cNvPr id="0" name=""/>
                      <p:cNvPicPr/>
                      <p:nvPr/>
                    </p:nvPicPr>
                    <p:blipFill>
                      <a:blip r:embed="rId9"/>
                      <a:stretch>
                        <a:fillRect/>
                      </a:stretch>
                    </p:blipFill>
                    <p:spPr>
                      <a:xfrm>
                        <a:off x="8350987" y="2746383"/>
                        <a:ext cx="1192530" cy="411965"/>
                      </a:xfrm>
                      <a:prstGeom prst="rect">
                        <a:avLst/>
                      </a:prstGeom>
                    </p:spPr>
                  </p:pic>
                </p:oleObj>
              </mc:Fallback>
            </mc:AlternateContent>
          </a:graphicData>
        </a:graphic>
      </p:graphicFrame>
      <p:sp>
        <p:nvSpPr>
          <p:cNvPr id="8" name="Pulsante di azione: Avanti o successivo 7">
            <a:hlinkClick r:id="rId10" action="ppaction://hlinkfile" highlightClick="1"/>
            <a:extLst>
              <a:ext uri="{FF2B5EF4-FFF2-40B4-BE49-F238E27FC236}">
                <a16:creationId xmlns:a16="http://schemas.microsoft.com/office/drawing/2014/main" id="{D74D2BCF-0D90-48A3-B46C-FFA00F649D63}"/>
              </a:ext>
            </a:extLst>
          </p:cNvPr>
          <p:cNvSpPr/>
          <p:nvPr/>
        </p:nvSpPr>
        <p:spPr>
          <a:xfrm>
            <a:off x="10119360" y="2865438"/>
            <a:ext cx="1188720" cy="563562"/>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18" name="Oggetto 17">
            <a:extLst>
              <a:ext uri="{FF2B5EF4-FFF2-40B4-BE49-F238E27FC236}">
                <a16:creationId xmlns:a16="http://schemas.microsoft.com/office/drawing/2014/main" id="{C386A818-A40A-4C6A-8BED-BFD93ADFF7B7}"/>
              </a:ext>
            </a:extLst>
          </p:cNvPr>
          <p:cNvGraphicFramePr>
            <a:graphicFrameLocks noChangeAspect="1"/>
          </p:cNvGraphicFramePr>
          <p:nvPr>
            <p:extLst>
              <p:ext uri="{D42A27DB-BD31-4B8C-83A1-F6EECF244321}">
                <p14:modId xmlns:p14="http://schemas.microsoft.com/office/powerpoint/2010/main" val="2845252176"/>
              </p:ext>
            </p:extLst>
          </p:nvPr>
        </p:nvGraphicFramePr>
        <p:xfrm>
          <a:off x="10302444" y="3542029"/>
          <a:ext cx="822552" cy="371475"/>
        </p:xfrm>
        <a:graphic>
          <a:graphicData uri="http://schemas.openxmlformats.org/presentationml/2006/ole">
            <mc:AlternateContent xmlns:mc="http://schemas.openxmlformats.org/markup-compatibility/2006">
              <mc:Choice xmlns:v="urn:schemas-microsoft-com:vml" Requires="v">
                <p:oleObj spid="_x0000_s23609" name="Equation" r:id="rId11" imgW="393480" imgH="177480" progId="Equation.DSMT4">
                  <p:embed/>
                </p:oleObj>
              </mc:Choice>
              <mc:Fallback>
                <p:oleObj name="Equation" r:id="rId11" imgW="393480" imgH="177480" progId="Equation.DSMT4">
                  <p:embed/>
                  <p:pic>
                    <p:nvPicPr>
                      <p:cNvPr id="7" name="Oggetto 6">
                        <a:extLst>
                          <a:ext uri="{FF2B5EF4-FFF2-40B4-BE49-F238E27FC236}">
                            <a16:creationId xmlns:a16="http://schemas.microsoft.com/office/drawing/2014/main" id="{E628E5BE-8420-436E-AA9A-6357EB7F0673}"/>
                          </a:ext>
                        </a:extLst>
                      </p:cNvPr>
                      <p:cNvPicPr/>
                      <p:nvPr/>
                    </p:nvPicPr>
                    <p:blipFill>
                      <a:blip r:embed="rId7"/>
                      <a:stretch>
                        <a:fillRect/>
                      </a:stretch>
                    </p:blipFill>
                    <p:spPr>
                      <a:xfrm>
                        <a:off x="10302444" y="3542029"/>
                        <a:ext cx="822552" cy="371475"/>
                      </a:xfrm>
                      <a:prstGeom prst="rect">
                        <a:avLst/>
                      </a:prstGeom>
                    </p:spPr>
                  </p:pic>
                </p:oleObj>
              </mc:Fallback>
            </mc:AlternateContent>
          </a:graphicData>
        </a:graphic>
      </p:graphicFrame>
      <p:sp>
        <p:nvSpPr>
          <p:cNvPr id="10" name="CasellaDiTesto 9">
            <a:extLst>
              <a:ext uri="{FF2B5EF4-FFF2-40B4-BE49-F238E27FC236}">
                <a16:creationId xmlns:a16="http://schemas.microsoft.com/office/drawing/2014/main" id="{B28A549A-C40C-403B-A610-C15C1605C8FB}"/>
              </a:ext>
            </a:extLst>
          </p:cNvPr>
          <p:cNvSpPr txBox="1"/>
          <p:nvPr/>
        </p:nvSpPr>
        <p:spPr>
          <a:xfrm>
            <a:off x="1534160" y="3299777"/>
            <a:ext cx="6816827" cy="646331"/>
          </a:xfrm>
          <a:prstGeom prst="rect">
            <a:avLst/>
          </a:prstGeom>
          <a:noFill/>
        </p:spPr>
        <p:txBody>
          <a:bodyPr wrap="square" rtlCol="0">
            <a:spAutoFit/>
          </a:bodyPr>
          <a:lstStyle/>
          <a:p>
            <a:pPr marL="285750" indent="-285750">
              <a:buFont typeface="Arial" panose="020B0604020202020204" pitchFamily="34" charset="0"/>
              <a:buChar char="•"/>
            </a:pPr>
            <a:r>
              <a:rPr lang="it-IT" dirty="0"/>
              <a:t>Fenomeni nuovi indotti dall’approssimazione</a:t>
            </a:r>
          </a:p>
          <a:p>
            <a:pPr marL="285750" indent="-285750">
              <a:buFont typeface="Arial" panose="020B0604020202020204" pitchFamily="34" charset="0"/>
              <a:buChar char="•"/>
            </a:pPr>
            <a:r>
              <a:rPr lang="it-IT" dirty="0"/>
              <a:t>Leggi non più esponenziali</a:t>
            </a:r>
          </a:p>
        </p:txBody>
      </p:sp>
    </p:spTree>
    <p:extLst>
      <p:ext uri="{BB962C8B-B14F-4D97-AF65-F5344CB8AC3E}">
        <p14:creationId xmlns:p14="http://schemas.microsoft.com/office/powerpoint/2010/main" val="2705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FE4F40D-9DE7-4FE4-9ECE-622648C7FE47}"/>
              </a:ext>
            </a:extLst>
          </p:cNvPr>
          <p:cNvSpPr txBox="1"/>
          <p:nvPr/>
        </p:nvSpPr>
        <p:spPr>
          <a:xfrm>
            <a:off x="660400" y="264160"/>
            <a:ext cx="11176000" cy="584775"/>
          </a:xfrm>
          <a:prstGeom prst="rect">
            <a:avLst/>
          </a:prstGeom>
          <a:noFill/>
        </p:spPr>
        <p:txBody>
          <a:bodyPr wrap="square" rtlCol="0">
            <a:spAutoFit/>
          </a:bodyPr>
          <a:lstStyle/>
          <a:p>
            <a:pPr algn="ctr"/>
            <a:r>
              <a:rPr lang="it-IT" sz="3200" dirty="0"/>
              <a:t>Temi proposti (per possibili lavori in classe)</a:t>
            </a:r>
          </a:p>
        </p:txBody>
      </p:sp>
      <p:pic>
        <p:nvPicPr>
          <p:cNvPr id="11" name="Immagine 10">
            <a:extLst>
              <a:ext uri="{FF2B5EF4-FFF2-40B4-BE49-F238E27FC236}">
                <a16:creationId xmlns:a16="http://schemas.microsoft.com/office/drawing/2014/main" id="{47456562-6541-4BAC-B7F0-48DF4BEF849D}"/>
              </a:ext>
            </a:extLst>
          </p:cNvPr>
          <p:cNvPicPr>
            <a:picLocks noChangeAspect="1"/>
          </p:cNvPicPr>
          <p:nvPr/>
        </p:nvPicPr>
        <p:blipFill>
          <a:blip r:embed="rId3"/>
          <a:stretch>
            <a:fillRect/>
          </a:stretch>
        </p:blipFill>
        <p:spPr>
          <a:xfrm>
            <a:off x="1221740" y="1344692"/>
            <a:ext cx="4762500" cy="2133600"/>
          </a:xfrm>
          <a:prstGeom prst="rect">
            <a:avLst/>
          </a:prstGeom>
        </p:spPr>
      </p:pic>
      <p:graphicFrame>
        <p:nvGraphicFramePr>
          <p:cNvPr id="14" name="Oggetto 13">
            <a:extLst>
              <a:ext uri="{FF2B5EF4-FFF2-40B4-BE49-F238E27FC236}">
                <a16:creationId xmlns:a16="http://schemas.microsoft.com/office/drawing/2014/main" id="{FA1A9429-ED5A-49BC-803C-AEA8984ACAB3}"/>
              </a:ext>
            </a:extLst>
          </p:cNvPr>
          <p:cNvGraphicFramePr>
            <a:graphicFrameLocks noChangeAspect="1"/>
          </p:cNvGraphicFramePr>
          <p:nvPr>
            <p:extLst>
              <p:ext uri="{D42A27DB-BD31-4B8C-83A1-F6EECF244321}">
                <p14:modId xmlns:p14="http://schemas.microsoft.com/office/powerpoint/2010/main" val="1048299717"/>
              </p:ext>
            </p:extLst>
          </p:nvPr>
        </p:nvGraphicFramePr>
        <p:xfrm>
          <a:off x="6776719" y="1391361"/>
          <a:ext cx="3377351" cy="1748276"/>
        </p:xfrm>
        <a:graphic>
          <a:graphicData uri="http://schemas.openxmlformats.org/presentationml/2006/ole">
            <mc:AlternateContent xmlns:mc="http://schemas.openxmlformats.org/markup-compatibility/2006">
              <mc:Choice xmlns:v="urn:schemas-microsoft-com:vml" Requires="v">
                <p:oleObj spid="_x0000_s24628" name="Equation" r:id="rId4" imgW="2158920" imgH="1117440" progId="Equation.DSMT4">
                  <p:embed/>
                </p:oleObj>
              </mc:Choice>
              <mc:Fallback>
                <p:oleObj name="Equation" r:id="rId4" imgW="2158920" imgH="1117440" progId="Equation.DSMT4">
                  <p:embed/>
                  <p:pic>
                    <p:nvPicPr>
                      <p:cNvPr id="0" name=""/>
                      <p:cNvPicPr/>
                      <p:nvPr/>
                    </p:nvPicPr>
                    <p:blipFill>
                      <a:blip r:embed="rId5"/>
                      <a:stretch>
                        <a:fillRect/>
                      </a:stretch>
                    </p:blipFill>
                    <p:spPr>
                      <a:xfrm>
                        <a:off x="6776719" y="1391361"/>
                        <a:ext cx="3377351" cy="1748276"/>
                      </a:xfrm>
                      <a:prstGeom prst="rect">
                        <a:avLst/>
                      </a:prstGeom>
                    </p:spPr>
                  </p:pic>
                </p:oleObj>
              </mc:Fallback>
            </mc:AlternateContent>
          </a:graphicData>
        </a:graphic>
      </p:graphicFrame>
      <p:grpSp>
        <p:nvGrpSpPr>
          <p:cNvPr id="16" name="Gruppo 15">
            <a:extLst>
              <a:ext uri="{FF2B5EF4-FFF2-40B4-BE49-F238E27FC236}">
                <a16:creationId xmlns:a16="http://schemas.microsoft.com/office/drawing/2014/main" id="{C401CCB7-A811-42ED-9D25-3579F95544DC}"/>
              </a:ext>
            </a:extLst>
          </p:cNvPr>
          <p:cNvGrpSpPr/>
          <p:nvPr/>
        </p:nvGrpSpPr>
        <p:grpSpPr>
          <a:xfrm>
            <a:off x="3476468" y="2141420"/>
            <a:ext cx="1635919" cy="441559"/>
            <a:chOff x="3478530" y="3409081"/>
            <a:chExt cx="2001520" cy="441559"/>
          </a:xfrm>
        </p:grpSpPr>
        <p:cxnSp>
          <p:nvCxnSpPr>
            <p:cNvPr id="13" name="Connettore 2 12">
              <a:extLst>
                <a:ext uri="{FF2B5EF4-FFF2-40B4-BE49-F238E27FC236}">
                  <a16:creationId xmlns:a16="http://schemas.microsoft.com/office/drawing/2014/main" id="{F3DA3BE7-B41F-4A25-B58C-BBE9286319D2}"/>
                </a:ext>
              </a:extLst>
            </p:cNvPr>
            <p:cNvCxnSpPr/>
            <p:nvPr/>
          </p:nvCxnSpPr>
          <p:spPr>
            <a:xfrm>
              <a:off x="3478530" y="3850640"/>
              <a:ext cx="20015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15" name="Oggetto 14">
              <a:extLst>
                <a:ext uri="{FF2B5EF4-FFF2-40B4-BE49-F238E27FC236}">
                  <a16:creationId xmlns:a16="http://schemas.microsoft.com/office/drawing/2014/main" id="{E18194C3-7C7C-4C14-A2C0-38D0C3C11A6C}"/>
                </a:ext>
              </a:extLst>
            </p:cNvPr>
            <p:cNvGraphicFramePr>
              <a:graphicFrameLocks noChangeAspect="1"/>
            </p:cNvGraphicFramePr>
            <p:nvPr>
              <p:extLst>
                <p:ext uri="{D42A27DB-BD31-4B8C-83A1-F6EECF244321}">
                  <p14:modId xmlns:p14="http://schemas.microsoft.com/office/powerpoint/2010/main" val="578518973"/>
                </p:ext>
              </p:extLst>
            </p:nvPr>
          </p:nvGraphicFramePr>
          <p:xfrm>
            <a:off x="4246245" y="3409081"/>
            <a:ext cx="466090" cy="441559"/>
          </p:xfrm>
          <a:graphic>
            <a:graphicData uri="http://schemas.openxmlformats.org/presentationml/2006/ole">
              <mc:AlternateContent xmlns:mc="http://schemas.openxmlformats.org/markup-compatibility/2006">
                <mc:Choice xmlns:v="urn:schemas-microsoft-com:vml" Requires="v">
                  <p:oleObj spid="_x0000_s24629" name="Equation" r:id="rId6" imgW="241200" imgH="228600" progId="Equation.DSMT4">
                    <p:embed/>
                  </p:oleObj>
                </mc:Choice>
                <mc:Fallback>
                  <p:oleObj name="Equation" r:id="rId6" imgW="241200" imgH="228600" progId="Equation.DSMT4">
                    <p:embed/>
                    <p:pic>
                      <p:nvPicPr>
                        <p:cNvPr id="0" name=""/>
                        <p:cNvPicPr/>
                        <p:nvPr/>
                      </p:nvPicPr>
                      <p:blipFill>
                        <a:blip r:embed="rId7"/>
                        <a:stretch>
                          <a:fillRect/>
                        </a:stretch>
                      </p:blipFill>
                      <p:spPr>
                        <a:xfrm>
                          <a:off x="4246245" y="3409081"/>
                          <a:ext cx="466090" cy="441559"/>
                        </a:xfrm>
                        <a:prstGeom prst="rect">
                          <a:avLst/>
                        </a:prstGeom>
                      </p:spPr>
                    </p:pic>
                  </p:oleObj>
                </mc:Fallback>
              </mc:AlternateContent>
            </a:graphicData>
          </a:graphic>
        </p:graphicFrame>
      </p:grpSp>
      <p:sp>
        <p:nvSpPr>
          <p:cNvPr id="18" name="CasellaDiTesto 17">
            <a:extLst>
              <a:ext uri="{FF2B5EF4-FFF2-40B4-BE49-F238E27FC236}">
                <a16:creationId xmlns:a16="http://schemas.microsoft.com/office/drawing/2014/main" id="{28F8C706-D877-4B57-9B89-55822CFD7322}"/>
              </a:ext>
            </a:extLst>
          </p:cNvPr>
          <p:cNvSpPr txBox="1"/>
          <p:nvPr/>
        </p:nvSpPr>
        <p:spPr>
          <a:xfrm>
            <a:off x="426720" y="848935"/>
            <a:ext cx="10861040" cy="646331"/>
          </a:xfrm>
          <a:prstGeom prst="rect">
            <a:avLst/>
          </a:prstGeom>
          <a:noFill/>
        </p:spPr>
        <p:txBody>
          <a:bodyPr wrap="square" rtlCol="0">
            <a:spAutoFit/>
          </a:bodyPr>
          <a:lstStyle/>
          <a:p>
            <a:endParaRPr lang="it-IT" dirty="0"/>
          </a:p>
          <a:p>
            <a:endParaRPr lang="it-IT" dirty="0"/>
          </a:p>
        </p:txBody>
      </p:sp>
      <p:cxnSp>
        <p:nvCxnSpPr>
          <p:cNvPr id="23" name="Connettore 2 22">
            <a:extLst>
              <a:ext uri="{FF2B5EF4-FFF2-40B4-BE49-F238E27FC236}">
                <a16:creationId xmlns:a16="http://schemas.microsoft.com/office/drawing/2014/main" id="{87B48952-CE81-4432-A6AA-810572381074}"/>
              </a:ext>
            </a:extLst>
          </p:cNvPr>
          <p:cNvCxnSpPr>
            <a:cxnSpLocks/>
          </p:cNvCxnSpPr>
          <p:nvPr/>
        </p:nvCxnSpPr>
        <p:spPr>
          <a:xfrm>
            <a:off x="4025264" y="4480560"/>
            <a:ext cx="0" cy="129032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4" name="Immagine 23">
            <a:extLst>
              <a:ext uri="{FF2B5EF4-FFF2-40B4-BE49-F238E27FC236}">
                <a16:creationId xmlns:a16="http://schemas.microsoft.com/office/drawing/2014/main" id="{533FB3F0-3328-47B6-8D79-F572ED5DFEF2}"/>
              </a:ext>
            </a:extLst>
          </p:cNvPr>
          <p:cNvPicPr>
            <a:picLocks noChangeAspect="1"/>
          </p:cNvPicPr>
          <p:nvPr/>
        </p:nvPicPr>
        <p:blipFill>
          <a:blip r:embed="rId8"/>
          <a:stretch>
            <a:fillRect/>
          </a:stretch>
        </p:blipFill>
        <p:spPr>
          <a:xfrm>
            <a:off x="-33922" y="4279583"/>
            <a:ext cx="4059186" cy="2624474"/>
          </a:xfrm>
          <a:prstGeom prst="rect">
            <a:avLst/>
          </a:prstGeom>
        </p:spPr>
      </p:pic>
      <p:sp>
        <p:nvSpPr>
          <p:cNvPr id="26" name="CasellaDiTesto 25">
            <a:extLst>
              <a:ext uri="{FF2B5EF4-FFF2-40B4-BE49-F238E27FC236}">
                <a16:creationId xmlns:a16="http://schemas.microsoft.com/office/drawing/2014/main" id="{B449A7B4-EF28-46BE-958D-684E29DB0D73}"/>
              </a:ext>
            </a:extLst>
          </p:cNvPr>
          <p:cNvSpPr txBox="1"/>
          <p:nvPr/>
        </p:nvSpPr>
        <p:spPr>
          <a:xfrm>
            <a:off x="426720" y="975360"/>
            <a:ext cx="11084560" cy="3416320"/>
          </a:xfrm>
          <a:prstGeom prst="rect">
            <a:avLst/>
          </a:prstGeom>
          <a:noFill/>
        </p:spPr>
        <p:txBody>
          <a:bodyPr wrap="square" rtlCol="0">
            <a:spAutoFit/>
          </a:bodyPr>
          <a:lstStyle/>
          <a:p>
            <a:pPr marL="342900" indent="-342900">
              <a:buFont typeface="+mj-lt"/>
              <a:buAutoNum type="arabicPeriod"/>
            </a:pPr>
            <a:r>
              <a:rPr lang="it-IT" dirty="0"/>
              <a:t>Studiare il moto di una massa «incrostata» di ghiaccio , essendo nota la legge temporale con cui si scioglie il ghiaccio</a:t>
            </a:r>
          </a:p>
          <a:p>
            <a:pPr marL="342900" indent="-342900">
              <a:buFont typeface="+mj-lt"/>
              <a:buAutoNum type="arabicPeriod"/>
            </a:pPr>
            <a:endParaRPr lang="it-IT" dirty="0"/>
          </a:p>
          <a:p>
            <a:pPr marL="342900" indent="-342900">
              <a:buFont typeface="+mj-lt"/>
              <a:buAutoNum type="arabicPeriod"/>
            </a:pPr>
            <a:endParaRPr lang="it-IT" dirty="0"/>
          </a:p>
          <a:p>
            <a:pPr marL="342900" indent="-342900">
              <a:buFont typeface="+mj-lt"/>
              <a:buAutoNum type="arabicPeriod"/>
            </a:pPr>
            <a:endParaRPr lang="it-IT" dirty="0"/>
          </a:p>
          <a:p>
            <a:pPr marL="342900" indent="-342900">
              <a:buFont typeface="+mj-lt"/>
              <a:buAutoNum type="arabicPeriod"/>
            </a:pPr>
            <a:endParaRPr lang="it-IT" dirty="0"/>
          </a:p>
          <a:p>
            <a:pPr marL="342900" indent="-342900">
              <a:buFont typeface="+mj-lt"/>
              <a:buAutoNum type="arabicPeriod"/>
            </a:pPr>
            <a:endParaRPr lang="it-IT" dirty="0"/>
          </a:p>
          <a:p>
            <a:pPr marL="342900" indent="-342900">
              <a:buFont typeface="+mj-lt"/>
              <a:buAutoNum type="arabicPeriod"/>
            </a:pPr>
            <a:endParaRPr lang="it-IT" dirty="0"/>
          </a:p>
          <a:p>
            <a:pPr marL="342900" indent="-342900">
              <a:buFont typeface="+mj-lt"/>
              <a:buAutoNum type="arabicPeriod"/>
            </a:pPr>
            <a:endParaRPr lang="it-IT" dirty="0"/>
          </a:p>
          <a:p>
            <a:pPr marL="342900" indent="-342900">
              <a:buFont typeface="+mj-lt"/>
              <a:buAutoNum type="arabicPeriod"/>
            </a:pPr>
            <a:endParaRPr lang="it-IT" dirty="0"/>
          </a:p>
          <a:p>
            <a:pPr marL="342900" indent="-342900">
              <a:buFont typeface="+mj-lt"/>
              <a:buAutoNum type="arabicPeriod"/>
            </a:pPr>
            <a:r>
              <a:rPr lang="it-IT" dirty="0"/>
              <a:t>Studiare la caduta della corda appoggiata al piano liscio (la reazione vincolare si oppone solo al peso della corda appoggiata sul piano .  Si assuma  </a:t>
            </a:r>
          </a:p>
        </p:txBody>
      </p:sp>
      <p:graphicFrame>
        <p:nvGraphicFramePr>
          <p:cNvPr id="27" name="Oggetto 26">
            <a:extLst>
              <a:ext uri="{FF2B5EF4-FFF2-40B4-BE49-F238E27FC236}">
                <a16:creationId xmlns:a16="http://schemas.microsoft.com/office/drawing/2014/main" id="{38B8F8E0-56CB-4184-A638-45E42ACDD76C}"/>
              </a:ext>
            </a:extLst>
          </p:cNvPr>
          <p:cNvGraphicFramePr>
            <a:graphicFrameLocks noChangeAspect="1"/>
          </p:cNvGraphicFramePr>
          <p:nvPr>
            <p:extLst>
              <p:ext uri="{D42A27DB-BD31-4B8C-83A1-F6EECF244321}">
                <p14:modId xmlns:p14="http://schemas.microsoft.com/office/powerpoint/2010/main" val="1580908826"/>
              </p:ext>
            </p:extLst>
          </p:nvPr>
        </p:nvGraphicFramePr>
        <p:xfrm>
          <a:off x="5005075" y="4117936"/>
          <a:ext cx="1090925" cy="1348780"/>
        </p:xfrm>
        <a:graphic>
          <a:graphicData uri="http://schemas.openxmlformats.org/presentationml/2006/ole">
            <mc:AlternateContent xmlns:mc="http://schemas.openxmlformats.org/markup-compatibility/2006">
              <mc:Choice xmlns:v="urn:schemas-microsoft-com:vml" Requires="v">
                <p:oleObj spid="_x0000_s24630" name="Equation" r:id="rId9" imgW="698400" imgH="863280" progId="Equation.DSMT4">
                  <p:embed/>
                </p:oleObj>
              </mc:Choice>
              <mc:Fallback>
                <p:oleObj name="Equation" r:id="rId9" imgW="698400" imgH="863280" progId="Equation.DSMT4">
                  <p:embed/>
                  <p:pic>
                    <p:nvPicPr>
                      <p:cNvPr id="0" name=""/>
                      <p:cNvPicPr/>
                      <p:nvPr/>
                    </p:nvPicPr>
                    <p:blipFill>
                      <a:blip r:embed="rId10"/>
                      <a:stretch>
                        <a:fillRect/>
                      </a:stretch>
                    </p:blipFill>
                    <p:spPr>
                      <a:xfrm>
                        <a:off x="5005075" y="4117936"/>
                        <a:ext cx="1090925" cy="1348780"/>
                      </a:xfrm>
                      <a:prstGeom prst="rect">
                        <a:avLst/>
                      </a:prstGeom>
                    </p:spPr>
                  </p:pic>
                </p:oleObj>
              </mc:Fallback>
            </mc:AlternateContent>
          </a:graphicData>
        </a:graphic>
      </p:graphicFrame>
      <p:graphicFrame>
        <p:nvGraphicFramePr>
          <p:cNvPr id="29" name="Oggetto 28">
            <a:extLst>
              <a:ext uri="{FF2B5EF4-FFF2-40B4-BE49-F238E27FC236}">
                <a16:creationId xmlns:a16="http://schemas.microsoft.com/office/drawing/2014/main" id="{5F718245-C011-4922-A69A-E805FEEB5F3D}"/>
              </a:ext>
            </a:extLst>
          </p:cNvPr>
          <p:cNvGraphicFramePr>
            <a:graphicFrameLocks noChangeAspect="1"/>
          </p:cNvGraphicFramePr>
          <p:nvPr>
            <p:extLst>
              <p:ext uri="{D42A27DB-BD31-4B8C-83A1-F6EECF244321}">
                <p14:modId xmlns:p14="http://schemas.microsoft.com/office/powerpoint/2010/main" val="1489892419"/>
              </p:ext>
            </p:extLst>
          </p:nvPr>
        </p:nvGraphicFramePr>
        <p:xfrm>
          <a:off x="4082978" y="4858115"/>
          <a:ext cx="321729" cy="579112"/>
        </p:xfrm>
        <a:graphic>
          <a:graphicData uri="http://schemas.openxmlformats.org/presentationml/2006/ole">
            <mc:AlternateContent xmlns:mc="http://schemas.openxmlformats.org/markup-compatibility/2006">
              <mc:Choice xmlns:v="urn:schemas-microsoft-com:vml" Requires="v">
                <p:oleObj spid="_x0000_s24631" name="Equation" r:id="rId11" imgW="126720" imgH="228600" progId="Equation.DSMT4">
                  <p:embed/>
                </p:oleObj>
              </mc:Choice>
              <mc:Fallback>
                <p:oleObj name="Equation" r:id="rId11" imgW="126720" imgH="228600" progId="Equation.DSMT4">
                  <p:embed/>
                  <p:pic>
                    <p:nvPicPr>
                      <p:cNvPr id="0" name=""/>
                      <p:cNvPicPr/>
                      <p:nvPr/>
                    </p:nvPicPr>
                    <p:blipFill>
                      <a:blip r:embed="rId12"/>
                      <a:stretch>
                        <a:fillRect/>
                      </a:stretch>
                    </p:blipFill>
                    <p:spPr>
                      <a:xfrm>
                        <a:off x="4082978" y="4858115"/>
                        <a:ext cx="321729" cy="579112"/>
                      </a:xfrm>
                      <a:prstGeom prst="rect">
                        <a:avLst/>
                      </a:prstGeom>
                    </p:spPr>
                  </p:pic>
                </p:oleObj>
              </mc:Fallback>
            </mc:AlternateContent>
          </a:graphicData>
        </a:graphic>
      </p:graphicFrame>
      <p:sp>
        <p:nvSpPr>
          <p:cNvPr id="30" name="CasellaDiTesto 29">
            <a:extLst>
              <a:ext uri="{FF2B5EF4-FFF2-40B4-BE49-F238E27FC236}">
                <a16:creationId xmlns:a16="http://schemas.microsoft.com/office/drawing/2014/main" id="{2F32157B-DE5F-471E-B26A-DD585C513706}"/>
              </a:ext>
            </a:extLst>
          </p:cNvPr>
          <p:cNvSpPr txBox="1"/>
          <p:nvPr/>
        </p:nvSpPr>
        <p:spPr>
          <a:xfrm>
            <a:off x="4929507" y="5463202"/>
            <a:ext cx="6581773" cy="923330"/>
          </a:xfrm>
          <a:prstGeom prst="rect">
            <a:avLst/>
          </a:prstGeom>
          <a:noFill/>
        </p:spPr>
        <p:txBody>
          <a:bodyPr wrap="square" rtlCol="0">
            <a:spAutoFit/>
          </a:bodyPr>
          <a:lstStyle/>
          <a:p>
            <a:r>
              <a:rPr lang="it-IT" dirty="0"/>
              <a:t>3.  Si ripeta il problema con piano scabro, noti i coefficienti di attrito statico e dinamico; ovviamente come premessa occorre analizzare le condizioni di «messa in moto».  </a:t>
            </a:r>
          </a:p>
        </p:txBody>
      </p:sp>
    </p:spTree>
    <p:extLst>
      <p:ext uri="{BB962C8B-B14F-4D97-AF65-F5344CB8AC3E}">
        <p14:creationId xmlns:p14="http://schemas.microsoft.com/office/powerpoint/2010/main" val="11618385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FE4F40D-9DE7-4FE4-9ECE-622648C7FE47}"/>
              </a:ext>
            </a:extLst>
          </p:cNvPr>
          <p:cNvSpPr txBox="1"/>
          <p:nvPr/>
        </p:nvSpPr>
        <p:spPr>
          <a:xfrm>
            <a:off x="660400" y="264160"/>
            <a:ext cx="11176000" cy="584775"/>
          </a:xfrm>
          <a:prstGeom prst="rect">
            <a:avLst/>
          </a:prstGeom>
          <a:noFill/>
        </p:spPr>
        <p:txBody>
          <a:bodyPr wrap="square" rtlCol="0">
            <a:spAutoFit/>
          </a:bodyPr>
          <a:lstStyle/>
          <a:p>
            <a:pPr algn="ctr"/>
            <a:r>
              <a:rPr lang="it-IT" sz="3200" dirty="0"/>
              <a:t>Temi proposti (per possibili lavori in classe)</a:t>
            </a:r>
          </a:p>
        </p:txBody>
      </p:sp>
      <p:sp>
        <p:nvSpPr>
          <p:cNvPr id="3" name="CasellaDiTesto 2">
            <a:extLst>
              <a:ext uri="{FF2B5EF4-FFF2-40B4-BE49-F238E27FC236}">
                <a16:creationId xmlns:a16="http://schemas.microsoft.com/office/drawing/2014/main" id="{F8ACCD79-1C57-430E-BE7D-D8CB83AD174C}"/>
              </a:ext>
            </a:extLst>
          </p:cNvPr>
          <p:cNvSpPr txBox="1"/>
          <p:nvPr/>
        </p:nvSpPr>
        <p:spPr>
          <a:xfrm>
            <a:off x="772160" y="1219200"/>
            <a:ext cx="8075783" cy="1815882"/>
          </a:xfrm>
          <a:prstGeom prst="rect">
            <a:avLst/>
          </a:prstGeom>
          <a:noFill/>
        </p:spPr>
        <p:txBody>
          <a:bodyPr wrap="square" rtlCol="0">
            <a:spAutoFit/>
          </a:bodyPr>
          <a:lstStyle/>
          <a:p>
            <a:pPr algn="just"/>
            <a:r>
              <a:rPr lang="it-IT" dirty="0"/>
              <a:t>4</a:t>
            </a:r>
            <a:r>
              <a:rPr lang="it-IT" sz="2800" dirty="0"/>
              <a:t>.  Carica e scarica di un circuito RC. Si potrebbero studiare ad elementi discreti anche circuiti con topologie più complicate rispetto alla tradizionale serie resistenza e condensatore</a:t>
            </a:r>
          </a:p>
        </p:txBody>
      </p:sp>
      <p:sp>
        <p:nvSpPr>
          <p:cNvPr id="17" name="CasellaDiTesto 16">
            <a:extLst>
              <a:ext uri="{FF2B5EF4-FFF2-40B4-BE49-F238E27FC236}">
                <a16:creationId xmlns:a16="http://schemas.microsoft.com/office/drawing/2014/main" id="{554E34C9-08EE-4637-B75B-49861964FD61}"/>
              </a:ext>
            </a:extLst>
          </p:cNvPr>
          <p:cNvSpPr txBox="1"/>
          <p:nvPr/>
        </p:nvSpPr>
        <p:spPr>
          <a:xfrm>
            <a:off x="660400" y="3561308"/>
            <a:ext cx="8075783" cy="2246769"/>
          </a:xfrm>
          <a:prstGeom prst="rect">
            <a:avLst/>
          </a:prstGeom>
          <a:noFill/>
        </p:spPr>
        <p:txBody>
          <a:bodyPr wrap="square" rtlCol="0">
            <a:spAutoFit/>
          </a:bodyPr>
          <a:lstStyle/>
          <a:p>
            <a:pPr algn="just"/>
            <a:r>
              <a:rPr lang="it-IT" sz="2800" dirty="0"/>
              <a:t>5. Studio del transitorio in un circuito RL a seguito della chiusura dell’interruttore all’istante t=0. Si potrebbero studiare ad elementi discreti anche circuiti con topologie più complicate rispetto alla tradizionale serie resistenza ed induttanza.</a:t>
            </a:r>
          </a:p>
        </p:txBody>
      </p:sp>
      <p:pic>
        <p:nvPicPr>
          <p:cNvPr id="4" name="Immagine 3">
            <a:extLst>
              <a:ext uri="{FF2B5EF4-FFF2-40B4-BE49-F238E27FC236}">
                <a16:creationId xmlns:a16="http://schemas.microsoft.com/office/drawing/2014/main" id="{BB1F767C-17BD-4540-AFEB-9DB10E9FD52C}"/>
              </a:ext>
            </a:extLst>
          </p:cNvPr>
          <p:cNvPicPr>
            <a:picLocks noChangeAspect="1"/>
          </p:cNvPicPr>
          <p:nvPr/>
        </p:nvPicPr>
        <p:blipFill>
          <a:blip r:embed="rId2"/>
          <a:stretch>
            <a:fillRect/>
          </a:stretch>
        </p:blipFill>
        <p:spPr>
          <a:xfrm>
            <a:off x="8939383" y="848935"/>
            <a:ext cx="2753345" cy="2336924"/>
          </a:xfrm>
          <a:prstGeom prst="rect">
            <a:avLst/>
          </a:prstGeom>
        </p:spPr>
      </p:pic>
      <p:pic>
        <p:nvPicPr>
          <p:cNvPr id="5" name="Immagine 4">
            <a:extLst>
              <a:ext uri="{FF2B5EF4-FFF2-40B4-BE49-F238E27FC236}">
                <a16:creationId xmlns:a16="http://schemas.microsoft.com/office/drawing/2014/main" id="{DF4D70E7-971C-4890-88D4-3AC7EED8078D}"/>
              </a:ext>
            </a:extLst>
          </p:cNvPr>
          <p:cNvPicPr>
            <a:picLocks noChangeAspect="1"/>
          </p:cNvPicPr>
          <p:nvPr/>
        </p:nvPicPr>
        <p:blipFill>
          <a:blip r:embed="rId3"/>
          <a:stretch>
            <a:fillRect/>
          </a:stretch>
        </p:blipFill>
        <p:spPr>
          <a:xfrm>
            <a:off x="8746199" y="3362496"/>
            <a:ext cx="3139712" cy="2560542"/>
          </a:xfrm>
          <a:prstGeom prst="rect">
            <a:avLst/>
          </a:prstGeom>
        </p:spPr>
      </p:pic>
    </p:spTree>
    <p:extLst>
      <p:ext uri="{BB962C8B-B14F-4D97-AF65-F5344CB8AC3E}">
        <p14:creationId xmlns:p14="http://schemas.microsoft.com/office/powerpoint/2010/main" val="4182732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E2B4FE-076B-4F83-A3A6-51F932836446}"/>
              </a:ext>
            </a:extLst>
          </p:cNvPr>
          <p:cNvSpPr>
            <a:spLocks noGrp="1"/>
          </p:cNvSpPr>
          <p:nvPr>
            <p:ph type="title" idx="4294967295"/>
          </p:nvPr>
        </p:nvSpPr>
        <p:spPr>
          <a:xfrm>
            <a:off x="0" y="141288"/>
            <a:ext cx="10515600" cy="522287"/>
          </a:xfrm>
        </p:spPr>
        <p:txBody>
          <a:bodyPr>
            <a:normAutofit fontScale="90000"/>
          </a:bodyPr>
          <a:lstStyle/>
          <a:p>
            <a:pPr algn="ctr"/>
            <a:r>
              <a:rPr lang="it-IT" dirty="0"/>
              <a:t>Cambiamento della variabile indipendente (1)</a:t>
            </a:r>
          </a:p>
        </p:txBody>
      </p:sp>
      <p:sp>
        <p:nvSpPr>
          <p:cNvPr id="3" name="CasellaDiTesto 2">
            <a:extLst>
              <a:ext uri="{FF2B5EF4-FFF2-40B4-BE49-F238E27FC236}">
                <a16:creationId xmlns:a16="http://schemas.microsoft.com/office/drawing/2014/main" id="{7FAB3315-200F-439A-9C56-10E41577C3DD}"/>
              </a:ext>
            </a:extLst>
          </p:cNvPr>
          <p:cNvSpPr txBox="1"/>
          <p:nvPr/>
        </p:nvSpPr>
        <p:spPr>
          <a:xfrm>
            <a:off x="460899" y="663923"/>
            <a:ext cx="10892901" cy="3416320"/>
          </a:xfrm>
          <a:prstGeom prst="rect">
            <a:avLst/>
          </a:prstGeom>
          <a:noFill/>
        </p:spPr>
        <p:txBody>
          <a:bodyPr wrap="square" rtlCol="0">
            <a:spAutoFit/>
          </a:bodyPr>
          <a:lstStyle/>
          <a:p>
            <a:pPr marL="342900" indent="-342900">
              <a:buFont typeface="Arial" panose="020B0604020202020204" pitchFamily="34" charset="0"/>
              <a:buChar char="•"/>
            </a:pPr>
            <a:r>
              <a:rPr lang="it-IT" sz="2400" dirty="0"/>
              <a:t>Fino ad ora, volendo descrivere l’evoluzione temporale dei fenomeni,  abbiamo assunto come variabile indipendente il tempo. </a:t>
            </a:r>
          </a:p>
          <a:p>
            <a:pPr marL="342900" indent="-342900" algn="just">
              <a:buFont typeface="Arial" panose="020B0604020202020204" pitchFamily="34" charset="0"/>
              <a:buChar char="•"/>
            </a:pPr>
            <a:r>
              <a:rPr lang="it-IT" sz="2400" dirty="0"/>
              <a:t>Indipendentemente dal tempo, possiamo essere interessati ad interpretare la variazione di una grandezza fisica (scalare o vettoriale) quando essa viene valutata in un punto dello spazio e in un punto vicino . </a:t>
            </a:r>
          </a:p>
          <a:p>
            <a:pPr algn="just"/>
            <a:r>
              <a:rPr lang="it-IT" sz="2400" dirty="0"/>
              <a:t>Si pensi ad esempio </a:t>
            </a:r>
          </a:p>
          <a:p>
            <a:pPr marL="457200" indent="-457200" algn="just">
              <a:buFont typeface="+mj-lt"/>
              <a:buAutoNum type="alphaLcParenR"/>
            </a:pPr>
            <a:r>
              <a:rPr lang="it-IT" sz="2400" dirty="0"/>
              <a:t>al concetto di altezza sul livello del mare, descritto dalle isoipse</a:t>
            </a:r>
          </a:p>
          <a:p>
            <a:pPr marL="457200" indent="-457200" algn="just">
              <a:buFont typeface="+mj-lt"/>
              <a:buAutoNum type="alphaLcParenR"/>
            </a:pPr>
            <a:r>
              <a:rPr lang="it-IT" sz="2400" dirty="0"/>
              <a:t>al concetto di lavoro di una forza che dipende dai valori (e dalla direzione) assunti dalla forza nei veri punti del percorso lungo il quale si calcola il lavoro </a:t>
            </a:r>
          </a:p>
        </p:txBody>
      </p:sp>
      <p:pic>
        <p:nvPicPr>
          <p:cNvPr id="4" name="Immagine 3">
            <a:extLst>
              <a:ext uri="{FF2B5EF4-FFF2-40B4-BE49-F238E27FC236}">
                <a16:creationId xmlns:a16="http://schemas.microsoft.com/office/drawing/2014/main" id="{365DB3C7-80AE-4016-8E09-3AFABDD8CFCC}"/>
              </a:ext>
            </a:extLst>
          </p:cNvPr>
          <p:cNvPicPr>
            <a:picLocks noChangeAspect="1"/>
          </p:cNvPicPr>
          <p:nvPr/>
        </p:nvPicPr>
        <p:blipFill>
          <a:blip r:embed="rId3"/>
          <a:stretch>
            <a:fillRect/>
          </a:stretch>
        </p:blipFill>
        <p:spPr>
          <a:xfrm>
            <a:off x="2171430" y="4080243"/>
            <a:ext cx="2929631" cy="2246395"/>
          </a:xfrm>
          <a:prstGeom prst="rect">
            <a:avLst/>
          </a:prstGeom>
        </p:spPr>
      </p:pic>
      <p:graphicFrame>
        <p:nvGraphicFramePr>
          <p:cNvPr id="5" name="Oggetto 4">
            <a:extLst>
              <a:ext uri="{FF2B5EF4-FFF2-40B4-BE49-F238E27FC236}">
                <a16:creationId xmlns:a16="http://schemas.microsoft.com/office/drawing/2014/main" id="{30D04589-A513-425E-9D7A-0FFF5D18FCAB}"/>
              </a:ext>
            </a:extLst>
          </p:cNvPr>
          <p:cNvGraphicFramePr>
            <a:graphicFrameLocks noChangeAspect="1"/>
          </p:cNvGraphicFramePr>
          <p:nvPr>
            <p:extLst>
              <p:ext uri="{D42A27DB-BD31-4B8C-83A1-F6EECF244321}">
                <p14:modId xmlns:p14="http://schemas.microsoft.com/office/powerpoint/2010/main" val="3344172097"/>
              </p:ext>
            </p:extLst>
          </p:nvPr>
        </p:nvGraphicFramePr>
        <p:xfrm>
          <a:off x="1458587" y="5988369"/>
          <a:ext cx="2431305" cy="676537"/>
        </p:xfrm>
        <a:graphic>
          <a:graphicData uri="http://schemas.openxmlformats.org/presentationml/2006/ole">
            <mc:AlternateContent xmlns:mc="http://schemas.openxmlformats.org/markup-compatibility/2006">
              <mc:Choice xmlns:v="urn:schemas-microsoft-com:vml" Requires="v">
                <p:oleObj spid="_x0000_s5166" name="Equation" r:id="rId4" imgW="1460160" imgH="406080" progId="Equation.DSMT4">
                  <p:embed/>
                </p:oleObj>
              </mc:Choice>
              <mc:Fallback>
                <p:oleObj name="Equation" r:id="rId4" imgW="1460160" imgH="406080" progId="Equation.DSMT4">
                  <p:embed/>
                  <p:pic>
                    <p:nvPicPr>
                      <p:cNvPr id="5" name="Oggetto 4">
                        <a:extLst>
                          <a:ext uri="{FF2B5EF4-FFF2-40B4-BE49-F238E27FC236}">
                            <a16:creationId xmlns:a16="http://schemas.microsoft.com/office/drawing/2014/main" id="{30D04589-A513-425E-9D7A-0FFF5D18FCAB}"/>
                          </a:ext>
                        </a:extLst>
                      </p:cNvPr>
                      <p:cNvPicPr/>
                      <p:nvPr/>
                    </p:nvPicPr>
                    <p:blipFill>
                      <a:blip r:embed="rId5"/>
                      <a:stretch>
                        <a:fillRect/>
                      </a:stretch>
                    </p:blipFill>
                    <p:spPr>
                      <a:xfrm>
                        <a:off x="1458587" y="5988369"/>
                        <a:ext cx="2431305" cy="676537"/>
                      </a:xfrm>
                      <a:prstGeom prst="rect">
                        <a:avLst/>
                      </a:prstGeom>
                    </p:spPr>
                  </p:pic>
                </p:oleObj>
              </mc:Fallback>
            </mc:AlternateContent>
          </a:graphicData>
        </a:graphic>
      </p:graphicFrame>
      <p:pic>
        <p:nvPicPr>
          <p:cNvPr id="7" name="Immagine 6">
            <a:extLst>
              <a:ext uri="{FF2B5EF4-FFF2-40B4-BE49-F238E27FC236}">
                <a16:creationId xmlns:a16="http://schemas.microsoft.com/office/drawing/2014/main" id="{C8E995D1-86F2-4544-892F-C8A6A764AA03}"/>
              </a:ext>
            </a:extLst>
          </p:cNvPr>
          <p:cNvPicPr>
            <a:picLocks noChangeAspect="1"/>
          </p:cNvPicPr>
          <p:nvPr/>
        </p:nvPicPr>
        <p:blipFill>
          <a:blip r:embed="rId6"/>
          <a:stretch>
            <a:fillRect/>
          </a:stretch>
        </p:blipFill>
        <p:spPr>
          <a:xfrm>
            <a:off x="5907349" y="4111784"/>
            <a:ext cx="3424359" cy="2604928"/>
          </a:xfrm>
          <a:prstGeom prst="rect">
            <a:avLst/>
          </a:prstGeom>
        </p:spPr>
      </p:pic>
      <p:graphicFrame>
        <p:nvGraphicFramePr>
          <p:cNvPr id="8" name="Oggetto 7">
            <a:extLst>
              <a:ext uri="{FF2B5EF4-FFF2-40B4-BE49-F238E27FC236}">
                <a16:creationId xmlns:a16="http://schemas.microsoft.com/office/drawing/2014/main" id="{5D69BBEB-4069-4A0E-9C8B-4347F7A39DC6}"/>
              </a:ext>
            </a:extLst>
          </p:cNvPr>
          <p:cNvGraphicFramePr>
            <a:graphicFrameLocks noChangeAspect="1"/>
          </p:cNvGraphicFramePr>
          <p:nvPr>
            <p:extLst>
              <p:ext uri="{D42A27DB-BD31-4B8C-83A1-F6EECF244321}">
                <p14:modId xmlns:p14="http://schemas.microsoft.com/office/powerpoint/2010/main" val="1236243272"/>
              </p:ext>
            </p:extLst>
          </p:nvPr>
        </p:nvGraphicFramePr>
        <p:xfrm>
          <a:off x="8963107" y="5666952"/>
          <a:ext cx="2431304" cy="683176"/>
        </p:xfrm>
        <a:graphic>
          <a:graphicData uri="http://schemas.openxmlformats.org/presentationml/2006/ole">
            <mc:AlternateContent xmlns:mc="http://schemas.openxmlformats.org/markup-compatibility/2006">
              <mc:Choice xmlns:v="urn:schemas-microsoft-com:vml" Requires="v">
                <p:oleObj spid="_x0000_s5167" name="Equation" r:id="rId7" imgW="1536480" imgH="431640" progId="Equation.DSMT4">
                  <p:embed/>
                </p:oleObj>
              </mc:Choice>
              <mc:Fallback>
                <p:oleObj name="Equation" r:id="rId7" imgW="1536480" imgH="431640" progId="Equation.DSMT4">
                  <p:embed/>
                  <p:pic>
                    <p:nvPicPr>
                      <p:cNvPr id="8" name="Oggetto 7">
                        <a:extLst>
                          <a:ext uri="{FF2B5EF4-FFF2-40B4-BE49-F238E27FC236}">
                            <a16:creationId xmlns:a16="http://schemas.microsoft.com/office/drawing/2014/main" id="{5D69BBEB-4069-4A0E-9C8B-4347F7A39DC6}"/>
                          </a:ext>
                        </a:extLst>
                      </p:cNvPr>
                      <p:cNvPicPr/>
                      <p:nvPr/>
                    </p:nvPicPr>
                    <p:blipFill>
                      <a:blip r:embed="rId8"/>
                      <a:stretch>
                        <a:fillRect/>
                      </a:stretch>
                    </p:blipFill>
                    <p:spPr>
                      <a:xfrm>
                        <a:off x="8963107" y="5666952"/>
                        <a:ext cx="2431304" cy="683176"/>
                      </a:xfrm>
                      <a:prstGeom prst="rect">
                        <a:avLst/>
                      </a:prstGeom>
                    </p:spPr>
                  </p:pic>
                </p:oleObj>
              </mc:Fallback>
            </mc:AlternateContent>
          </a:graphicData>
        </a:graphic>
      </p:graphicFrame>
    </p:spTree>
    <p:extLst>
      <p:ext uri="{BB962C8B-B14F-4D97-AF65-F5344CB8AC3E}">
        <p14:creationId xmlns:p14="http://schemas.microsoft.com/office/powerpoint/2010/main" val="1863606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E2B4FE-076B-4F83-A3A6-51F932836446}"/>
              </a:ext>
            </a:extLst>
          </p:cNvPr>
          <p:cNvSpPr>
            <a:spLocks noGrp="1"/>
          </p:cNvSpPr>
          <p:nvPr>
            <p:ph type="title" idx="4294967295"/>
          </p:nvPr>
        </p:nvSpPr>
        <p:spPr>
          <a:xfrm>
            <a:off x="0" y="141288"/>
            <a:ext cx="10515600" cy="522287"/>
          </a:xfrm>
        </p:spPr>
        <p:txBody>
          <a:bodyPr>
            <a:normAutofit fontScale="90000"/>
          </a:bodyPr>
          <a:lstStyle/>
          <a:p>
            <a:pPr algn="ctr"/>
            <a:r>
              <a:rPr lang="it-IT" dirty="0"/>
              <a:t>Cambiamento della variabile indipendente (2)</a:t>
            </a:r>
          </a:p>
        </p:txBody>
      </p:sp>
      <p:grpSp>
        <p:nvGrpSpPr>
          <p:cNvPr id="4" name="Gruppo 3">
            <a:extLst>
              <a:ext uri="{FF2B5EF4-FFF2-40B4-BE49-F238E27FC236}">
                <a16:creationId xmlns:a16="http://schemas.microsoft.com/office/drawing/2014/main" id="{535A0568-CB3A-4709-802F-7DC91EBD15DD}"/>
              </a:ext>
            </a:extLst>
          </p:cNvPr>
          <p:cNvGrpSpPr/>
          <p:nvPr/>
        </p:nvGrpSpPr>
        <p:grpSpPr>
          <a:xfrm>
            <a:off x="460899" y="872159"/>
            <a:ext cx="10892901" cy="4832092"/>
            <a:chOff x="460899" y="872159"/>
            <a:chExt cx="10892901" cy="4832092"/>
          </a:xfrm>
        </p:grpSpPr>
        <p:sp>
          <p:nvSpPr>
            <p:cNvPr id="3" name="CasellaDiTesto 2">
              <a:extLst>
                <a:ext uri="{FF2B5EF4-FFF2-40B4-BE49-F238E27FC236}">
                  <a16:creationId xmlns:a16="http://schemas.microsoft.com/office/drawing/2014/main" id="{7FAB3315-200F-439A-9C56-10E41577C3DD}"/>
                </a:ext>
              </a:extLst>
            </p:cNvPr>
            <p:cNvSpPr txBox="1"/>
            <p:nvPr/>
          </p:nvSpPr>
          <p:spPr>
            <a:xfrm>
              <a:off x="460899" y="872159"/>
              <a:ext cx="10892901" cy="4832092"/>
            </a:xfrm>
            <a:prstGeom prst="rect">
              <a:avLst/>
            </a:prstGeom>
            <a:noFill/>
          </p:spPr>
          <p:txBody>
            <a:bodyPr wrap="square" rtlCol="0">
              <a:spAutoFit/>
            </a:bodyPr>
            <a:lstStyle/>
            <a:p>
              <a:pPr marL="342900" indent="-342900" algn="just">
                <a:buFont typeface="Arial" panose="020B0604020202020204" pitchFamily="34" charset="0"/>
                <a:buChar char="•"/>
              </a:pPr>
              <a:r>
                <a:rPr lang="it-IT" sz="2800" dirty="0"/>
                <a:t>A testimonianza del fatto che spesso è importante valutare la «rapidità di variazione» spaziale (anziché temporale) di una grandezza, per tale concetto è stato addirittura coniato un nome apposito: </a:t>
              </a:r>
              <a:r>
                <a:rPr lang="it-IT" sz="2800" b="1" dirty="0"/>
                <a:t>il gradiente</a:t>
              </a:r>
            </a:p>
            <a:p>
              <a:pPr marL="342900" indent="-342900" algn="just">
                <a:buFont typeface="Arial" panose="020B0604020202020204" pitchFamily="34" charset="0"/>
                <a:buChar char="•"/>
              </a:pPr>
              <a:r>
                <a:rPr lang="it-IT" sz="2800" dirty="0"/>
                <a:t>Quanto detto nella prima lezione rispetto ai metodi approssimati per l’evoluzione temporale, rimane valido, «</a:t>
              </a:r>
              <a:r>
                <a:rPr lang="it-IT" sz="2800" dirty="0" err="1"/>
                <a:t>mutatis</a:t>
              </a:r>
              <a:r>
                <a:rPr lang="it-IT" sz="2800" dirty="0"/>
                <a:t> </a:t>
              </a:r>
              <a:r>
                <a:rPr lang="it-IT" sz="2800" dirty="0" err="1"/>
                <a:t>mutandis</a:t>
              </a:r>
              <a:r>
                <a:rPr lang="it-IT" sz="2800" dirty="0"/>
                <a:t>», anche per la variazione di fenomeni nello spazio. Chiariamo con un esempio:</a:t>
              </a:r>
            </a:p>
            <a:p>
              <a:pPr algn="just"/>
              <a:endParaRPr lang="it-IT" sz="2800" dirty="0"/>
            </a:p>
            <a:p>
              <a:pPr algn="just"/>
              <a:r>
                <a:rPr lang="it-IT" sz="2800" dirty="0"/>
                <a:t>Supponiamo di conoscere il grafico della grandezza «derivata»              che indica la variazione della componente x di una forza, al variare della ascissa x, cosa rappresenta la grandezza cumulata, cioè l’area del </a:t>
              </a:r>
              <a:r>
                <a:rPr lang="it-IT" sz="2800" dirty="0" err="1"/>
                <a:t>sottografico</a:t>
              </a:r>
              <a:r>
                <a:rPr lang="it-IT" sz="2800" dirty="0"/>
                <a:t>?    </a:t>
              </a:r>
            </a:p>
          </p:txBody>
        </p:sp>
        <p:graphicFrame>
          <p:nvGraphicFramePr>
            <p:cNvPr id="9" name="Oggetto 8">
              <a:extLst>
                <a:ext uri="{FF2B5EF4-FFF2-40B4-BE49-F238E27FC236}">
                  <a16:creationId xmlns:a16="http://schemas.microsoft.com/office/drawing/2014/main" id="{7EB29A47-1C32-4A4E-8B1B-A12CB12E301E}"/>
                </a:ext>
              </a:extLst>
            </p:cNvPr>
            <p:cNvGraphicFramePr>
              <a:graphicFrameLocks noChangeAspect="1"/>
            </p:cNvGraphicFramePr>
            <p:nvPr>
              <p:extLst>
                <p:ext uri="{D42A27DB-BD31-4B8C-83A1-F6EECF244321}">
                  <p14:modId xmlns:p14="http://schemas.microsoft.com/office/powerpoint/2010/main" val="1477069063"/>
                </p:ext>
              </p:extLst>
            </p:nvPr>
          </p:nvGraphicFramePr>
          <p:xfrm>
            <a:off x="9610939" y="3874909"/>
            <a:ext cx="904661" cy="542796"/>
          </p:xfrm>
          <a:graphic>
            <a:graphicData uri="http://schemas.openxmlformats.org/presentationml/2006/ole">
              <mc:AlternateContent xmlns:mc="http://schemas.openxmlformats.org/markup-compatibility/2006">
                <mc:Choice xmlns:v="urn:schemas-microsoft-com:vml" Requires="v">
                  <p:oleObj spid="_x0000_s6169" name="Equation" r:id="rId3" imgW="380880" imgH="228600" progId="Equation.DSMT4">
                    <p:embed/>
                  </p:oleObj>
                </mc:Choice>
                <mc:Fallback>
                  <p:oleObj name="Equation" r:id="rId3" imgW="380880" imgH="228600" progId="Equation.DSMT4">
                    <p:embed/>
                    <p:pic>
                      <p:nvPicPr>
                        <p:cNvPr id="0" name=""/>
                        <p:cNvPicPr/>
                        <p:nvPr/>
                      </p:nvPicPr>
                      <p:blipFill>
                        <a:blip r:embed="rId4"/>
                        <a:stretch>
                          <a:fillRect/>
                        </a:stretch>
                      </p:blipFill>
                      <p:spPr>
                        <a:xfrm>
                          <a:off x="9610939" y="3874909"/>
                          <a:ext cx="904661" cy="542796"/>
                        </a:xfrm>
                        <a:prstGeom prst="rect">
                          <a:avLst/>
                        </a:prstGeom>
                      </p:spPr>
                    </p:pic>
                  </p:oleObj>
                </mc:Fallback>
              </mc:AlternateContent>
            </a:graphicData>
          </a:graphic>
        </p:graphicFrame>
      </p:grpSp>
    </p:spTree>
    <p:extLst>
      <p:ext uri="{BB962C8B-B14F-4D97-AF65-F5344CB8AC3E}">
        <p14:creationId xmlns:p14="http://schemas.microsoft.com/office/powerpoint/2010/main" val="3368252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magine 29">
            <a:extLst>
              <a:ext uri="{FF2B5EF4-FFF2-40B4-BE49-F238E27FC236}">
                <a16:creationId xmlns:a16="http://schemas.microsoft.com/office/drawing/2014/main" id="{D102DDB1-38BA-42ED-AAC2-E13BE40CE435}"/>
              </a:ext>
            </a:extLst>
          </p:cNvPr>
          <p:cNvPicPr>
            <a:picLocks noChangeAspect="1"/>
          </p:cNvPicPr>
          <p:nvPr/>
        </p:nvPicPr>
        <p:blipFill>
          <a:blip r:embed="rId3"/>
          <a:stretch>
            <a:fillRect/>
          </a:stretch>
        </p:blipFill>
        <p:spPr>
          <a:xfrm>
            <a:off x="0" y="671889"/>
            <a:ext cx="5415956" cy="2880014"/>
          </a:xfrm>
          <a:prstGeom prst="rect">
            <a:avLst/>
          </a:prstGeom>
        </p:spPr>
      </p:pic>
      <p:grpSp>
        <p:nvGrpSpPr>
          <p:cNvPr id="21" name="Gruppo 20">
            <a:extLst>
              <a:ext uri="{FF2B5EF4-FFF2-40B4-BE49-F238E27FC236}">
                <a16:creationId xmlns:a16="http://schemas.microsoft.com/office/drawing/2014/main" id="{8DFC0371-C9F4-48F2-BE17-910A52661490}"/>
              </a:ext>
            </a:extLst>
          </p:cNvPr>
          <p:cNvGrpSpPr/>
          <p:nvPr/>
        </p:nvGrpSpPr>
        <p:grpSpPr>
          <a:xfrm>
            <a:off x="756091" y="493634"/>
            <a:ext cx="5212909" cy="2880992"/>
            <a:chOff x="5437" y="429354"/>
            <a:chExt cx="5212909" cy="2880992"/>
          </a:xfrm>
        </p:grpSpPr>
        <p:cxnSp>
          <p:nvCxnSpPr>
            <p:cNvPr id="6" name="Connettore 2 5">
              <a:extLst>
                <a:ext uri="{FF2B5EF4-FFF2-40B4-BE49-F238E27FC236}">
                  <a16:creationId xmlns:a16="http://schemas.microsoft.com/office/drawing/2014/main" id="{94736038-53A3-4746-B524-39223E70B75B}"/>
                </a:ext>
              </a:extLst>
            </p:cNvPr>
            <p:cNvCxnSpPr/>
            <p:nvPr/>
          </p:nvCxnSpPr>
          <p:spPr>
            <a:xfrm>
              <a:off x="4415778" y="3231472"/>
              <a:ext cx="79899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7" name="Oggetto 6">
              <a:extLst>
                <a:ext uri="{FF2B5EF4-FFF2-40B4-BE49-F238E27FC236}">
                  <a16:creationId xmlns:a16="http://schemas.microsoft.com/office/drawing/2014/main" id="{632AAD3D-845A-46FE-A101-D186D0D4B486}"/>
                </a:ext>
              </a:extLst>
            </p:cNvPr>
            <p:cNvGraphicFramePr>
              <a:graphicFrameLocks noChangeAspect="1"/>
            </p:cNvGraphicFramePr>
            <p:nvPr>
              <p:extLst>
                <p:ext uri="{D42A27DB-BD31-4B8C-83A1-F6EECF244321}">
                  <p14:modId xmlns:p14="http://schemas.microsoft.com/office/powerpoint/2010/main" val="1468623060"/>
                </p:ext>
              </p:extLst>
            </p:nvPr>
          </p:nvGraphicFramePr>
          <p:xfrm>
            <a:off x="4902326" y="2962724"/>
            <a:ext cx="316020" cy="347622"/>
          </p:xfrm>
          <a:graphic>
            <a:graphicData uri="http://schemas.openxmlformats.org/presentationml/2006/ole">
              <mc:AlternateContent xmlns:mc="http://schemas.openxmlformats.org/markup-compatibility/2006">
                <mc:Choice xmlns:v="urn:schemas-microsoft-com:vml" Requires="v">
                  <p:oleObj spid="_x0000_s7437" name="Equation" r:id="rId4" imgW="126720" imgH="139680" progId="Equation.DSMT4">
                    <p:embed/>
                  </p:oleObj>
                </mc:Choice>
                <mc:Fallback>
                  <p:oleObj name="Equation" r:id="rId4" imgW="126720" imgH="139680" progId="Equation.DSMT4">
                    <p:embed/>
                    <p:pic>
                      <p:nvPicPr>
                        <p:cNvPr id="0" name=""/>
                        <p:cNvPicPr/>
                        <p:nvPr/>
                      </p:nvPicPr>
                      <p:blipFill>
                        <a:blip r:embed="rId5"/>
                        <a:stretch>
                          <a:fillRect/>
                        </a:stretch>
                      </p:blipFill>
                      <p:spPr>
                        <a:xfrm>
                          <a:off x="4902326" y="2962724"/>
                          <a:ext cx="316020" cy="347622"/>
                        </a:xfrm>
                        <a:prstGeom prst="rect">
                          <a:avLst/>
                        </a:prstGeom>
                      </p:spPr>
                    </p:pic>
                  </p:oleObj>
                </mc:Fallback>
              </mc:AlternateContent>
            </a:graphicData>
          </a:graphic>
        </p:graphicFrame>
        <p:graphicFrame>
          <p:nvGraphicFramePr>
            <p:cNvPr id="8" name="Oggetto 7">
              <a:extLst>
                <a:ext uri="{FF2B5EF4-FFF2-40B4-BE49-F238E27FC236}">
                  <a16:creationId xmlns:a16="http://schemas.microsoft.com/office/drawing/2014/main" id="{53635CFB-963C-49BE-9BE7-EA35DA1CF830}"/>
                </a:ext>
              </a:extLst>
            </p:cNvPr>
            <p:cNvGraphicFramePr>
              <a:graphicFrameLocks noChangeAspect="1"/>
            </p:cNvGraphicFramePr>
            <p:nvPr>
              <p:extLst>
                <p:ext uri="{D42A27DB-BD31-4B8C-83A1-F6EECF244321}">
                  <p14:modId xmlns:p14="http://schemas.microsoft.com/office/powerpoint/2010/main" val="2085336020"/>
                </p:ext>
              </p:extLst>
            </p:nvPr>
          </p:nvGraphicFramePr>
          <p:xfrm>
            <a:off x="5437" y="429354"/>
            <a:ext cx="750032" cy="450019"/>
          </p:xfrm>
          <a:graphic>
            <a:graphicData uri="http://schemas.openxmlformats.org/presentationml/2006/ole">
              <mc:AlternateContent xmlns:mc="http://schemas.openxmlformats.org/markup-compatibility/2006">
                <mc:Choice xmlns:v="urn:schemas-microsoft-com:vml" Requires="v">
                  <p:oleObj spid="_x0000_s7438" name="Equation" r:id="rId6" imgW="380880" imgH="228600" progId="Equation.DSMT4">
                    <p:embed/>
                  </p:oleObj>
                </mc:Choice>
                <mc:Fallback>
                  <p:oleObj name="Equation" r:id="rId6" imgW="380880" imgH="228600" progId="Equation.DSMT4">
                    <p:embed/>
                    <p:pic>
                      <p:nvPicPr>
                        <p:cNvPr id="0" name=""/>
                        <p:cNvPicPr/>
                        <p:nvPr/>
                      </p:nvPicPr>
                      <p:blipFill>
                        <a:blip r:embed="rId7"/>
                        <a:stretch>
                          <a:fillRect/>
                        </a:stretch>
                      </p:blipFill>
                      <p:spPr>
                        <a:xfrm>
                          <a:off x="5437" y="429354"/>
                          <a:ext cx="750032" cy="450019"/>
                        </a:xfrm>
                        <a:prstGeom prst="rect">
                          <a:avLst/>
                        </a:prstGeom>
                      </p:spPr>
                    </p:pic>
                  </p:oleObj>
                </mc:Fallback>
              </mc:AlternateContent>
            </a:graphicData>
          </a:graphic>
        </p:graphicFrame>
      </p:grpSp>
      <p:graphicFrame>
        <p:nvGraphicFramePr>
          <p:cNvPr id="11" name="Oggetto 10">
            <a:extLst>
              <a:ext uri="{FF2B5EF4-FFF2-40B4-BE49-F238E27FC236}">
                <a16:creationId xmlns:a16="http://schemas.microsoft.com/office/drawing/2014/main" id="{AB68B743-9276-496C-A9FF-B886838687F6}"/>
              </a:ext>
            </a:extLst>
          </p:cNvPr>
          <p:cNvGraphicFramePr>
            <a:graphicFrameLocks noChangeAspect="1"/>
          </p:cNvGraphicFramePr>
          <p:nvPr>
            <p:extLst>
              <p:ext uri="{D42A27DB-BD31-4B8C-83A1-F6EECF244321}">
                <p14:modId xmlns:p14="http://schemas.microsoft.com/office/powerpoint/2010/main" val="1443909532"/>
              </p:ext>
            </p:extLst>
          </p:nvPr>
        </p:nvGraphicFramePr>
        <p:xfrm>
          <a:off x="4927600" y="2667000"/>
          <a:ext cx="914400" cy="198438"/>
        </p:xfrm>
        <a:graphic>
          <a:graphicData uri="http://schemas.openxmlformats.org/presentationml/2006/ole">
            <mc:AlternateContent xmlns:mc="http://schemas.openxmlformats.org/markup-compatibility/2006">
              <mc:Choice xmlns:v="urn:schemas-microsoft-com:vml" Requires="v">
                <p:oleObj spid="_x0000_s7439" name="Equation" r:id="rId8" imgW="914400" imgH="198720" progId="Equation.DSMT4">
                  <p:embed/>
                </p:oleObj>
              </mc:Choice>
              <mc:Fallback>
                <p:oleObj name="Equation" r:id="rId8" imgW="914400" imgH="198720" progId="Equation.DSMT4">
                  <p:embed/>
                  <p:pic>
                    <p:nvPicPr>
                      <p:cNvPr id="0" name=""/>
                      <p:cNvPicPr/>
                      <p:nvPr/>
                    </p:nvPicPr>
                    <p:blipFill>
                      <a:blip r:embed="rId9"/>
                      <a:stretch>
                        <a:fillRect/>
                      </a:stretch>
                    </p:blipFill>
                    <p:spPr>
                      <a:xfrm>
                        <a:off x="4927600" y="2667000"/>
                        <a:ext cx="914400" cy="198438"/>
                      </a:xfrm>
                      <a:prstGeom prst="rect">
                        <a:avLst/>
                      </a:prstGeom>
                    </p:spPr>
                  </p:pic>
                </p:oleObj>
              </mc:Fallback>
            </mc:AlternateContent>
          </a:graphicData>
        </a:graphic>
      </p:graphicFrame>
      <p:grpSp>
        <p:nvGrpSpPr>
          <p:cNvPr id="2" name="Gruppo 1">
            <a:extLst>
              <a:ext uri="{FF2B5EF4-FFF2-40B4-BE49-F238E27FC236}">
                <a16:creationId xmlns:a16="http://schemas.microsoft.com/office/drawing/2014/main" id="{13ABAF00-FD90-40B1-9E8D-8F2D4AC0FBC1}"/>
              </a:ext>
            </a:extLst>
          </p:cNvPr>
          <p:cNvGrpSpPr/>
          <p:nvPr/>
        </p:nvGrpSpPr>
        <p:grpSpPr>
          <a:xfrm>
            <a:off x="4927600" y="183579"/>
            <a:ext cx="7264400" cy="2308324"/>
            <a:chOff x="4927600" y="183579"/>
            <a:chExt cx="7264400" cy="2308324"/>
          </a:xfrm>
        </p:grpSpPr>
        <p:sp>
          <p:nvSpPr>
            <p:cNvPr id="9" name="CasellaDiTesto 8">
              <a:extLst>
                <a:ext uri="{FF2B5EF4-FFF2-40B4-BE49-F238E27FC236}">
                  <a16:creationId xmlns:a16="http://schemas.microsoft.com/office/drawing/2014/main" id="{2BAD8C79-5623-4AE6-AB07-0B746CD45EA6}"/>
                </a:ext>
              </a:extLst>
            </p:cNvPr>
            <p:cNvSpPr txBox="1"/>
            <p:nvPr/>
          </p:nvSpPr>
          <p:spPr>
            <a:xfrm>
              <a:off x="4927600" y="183579"/>
              <a:ext cx="7264400" cy="2308324"/>
            </a:xfrm>
            <a:prstGeom prst="rect">
              <a:avLst/>
            </a:prstGeom>
            <a:noFill/>
          </p:spPr>
          <p:txBody>
            <a:bodyPr wrap="square" rtlCol="0">
              <a:spAutoFit/>
            </a:bodyPr>
            <a:lstStyle/>
            <a:p>
              <a:pPr marL="285750" indent="-285750">
                <a:buFont typeface="Arial" panose="020B0604020202020204" pitchFamily="34" charset="0"/>
                <a:buChar char="•"/>
              </a:pPr>
              <a:r>
                <a:rPr lang="it-IT" sz="2400" dirty="0"/>
                <a:t>Cosa rappresenta la grandezza «cumulata»                 ?</a:t>
              </a:r>
            </a:p>
            <a:p>
              <a:endParaRPr lang="it-IT" sz="2400" dirty="0"/>
            </a:p>
            <a:p>
              <a:pPr marL="285750" indent="-285750">
                <a:buFont typeface="Arial" panose="020B0604020202020204" pitchFamily="34" charset="0"/>
                <a:buChar char="•"/>
              </a:pPr>
              <a:r>
                <a:rPr lang="it-IT" sz="2400" dirty="0"/>
                <a:t>Il cambio di variabile indipendente dal tempo t all’ascissa x(t), cosa implica in termini di differenziale della funzione </a:t>
              </a:r>
              <a:r>
                <a:rPr lang="it-IT" sz="2400" dirty="0" err="1"/>
                <a:t>F</a:t>
              </a:r>
              <a:r>
                <a:rPr lang="it-IT" sz="2400" baseline="-25000" dirty="0" err="1"/>
                <a:t>x</a:t>
              </a:r>
              <a:r>
                <a:rPr lang="it-IT" sz="2400" dirty="0"/>
                <a:t>(x)?</a:t>
              </a:r>
            </a:p>
            <a:p>
              <a:r>
                <a:rPr lang="it-IT" sz="2400" dirty="0"/>
                <a:t> </a:t>
              </a:r>
            </a:p>
          </p:txBody>
        </p:sp>
        <p:graphicFrame>
          <p:nvGraphicFramePr>
            <p:cNvPr id="12" name="Oggetto 11">
              <a:extLst>
                <a:ext uri="{FF2B5EF4-FFF2-40B4-BE49-F238E27FC236}">
                  <a16:creationId xmlns:a16="http://schemas.microsoft.com/office/drawing/2014/main" id="{6940B063-C8B2-48FE-9C27-DD74F7D81EFA}"/>
                </a:ext>
              </a:extLst>
            </p:cNvPr>
            <p:cNvGraphicFramePr>
              <a:graphicFrameLocks noChangeAspect="1"/>
            </p:cNvGraphicFramePr>
            <p:nvPr>
              <p:extLst>
                <p:ext uri="{D42A27DB-BD31-4B8C-83A1-F6EECF244321}">
                  <p14:modId xmlns:p14="http://schemas.microsoft.com/office/powerpoint/2010/main" val="3384049048"/>
                </p:ext>
              </p:extLst>
            </p:nvPr>
          </p:nvGraphicFramePr>
          <p:xfrm>
            <a:off x="10580075" y="256733"/>
            <a:ext cx="1191378" cy="415156"/>
          </p:xfrm>
          <a:graphic>
            <a:graphicData uri="http://schemas.openxmlformats.org/presentationml/2006/ole">
              <mc:AlternateContent xmlns:mc="http://schemas.openxmlformats.org/markup-compatibility/2006">
                <mc:Choice xmlns:v="urn:schemas-microsoft-com:vml" Requires="v">
                  <p:oleObj spid="_x0000_s7440" name="Equation" r:id="rId10" imgW="596880" imgH="228600" progId="Equation.DSMT4">
                    <p:embed/>
                  </p:oleObj>
                </mc:Choice>
                <mc:Fallback>
                  <p:oleObj name="Equation" r:id="rId10" imgW="596880" imgH="228600" progId="Equation.DSMT4">
                    <p:embed/>
                    <p:pic>
                      <p:nvPicPr>
                        <p:cNvPr id="0" name=""/>
                        <p:cNvPicPr/>
                        <p:nvPr/>
                      </p:nvPicPr>
                      <p:blipFill>
                        <a:blip r:embed="rId11"/>
                        <a:stretch>
                          <a:fillRect/>
                        </a:stretch>
                      </p:blipFill>
                      <p:spPr>
                        <a:xfrm>
                          <a:off x="10580075" y="256733"/>
                          <a:ext cx="1191378" cy="415156"/>
                        </a:xfrm>
                        <a:prstGeom prst="rect">
                          <a:avLst/>
                        </a:prstGeom>
                      </p:spPr>
                    </p:pic>
                  </p:oleObj>
                </mc:Fallback>
              </mc:AlternateContent>
            </a:graphicData>
          </a:graphic>
        </p:graphicFrame>
      </p:grpSp>
      <p:graphicFrame>
        <p:nvGraphicFramePr>
          <p:cNvPr id="19" name="Oggetto 18">
            <a:extLst>
              <a:ext uri="{FF2B5EF4-FFF2-40B4-BE49-F238E27FC236}">
                <a16:creationId xmlns:a16="http://schemas.microsoft.com/office/drawing/2014/main" id="{09D3A9D7-BF00-4D26-8082-8D264BB7FA8F}"/>
              </a:ext>
            </a:extLst>
          </p:cNvPr>
          <p:cNvGraphicFramePr>
            <a:graphicFrameLocks noChangeAspect="1"/>
          </p:cNvGraphicFramePr>
          <p:nvPr>
            <p:extLst>
              <p:ext uri="{D42A27DB-BD31-4B8C-83A1-F6EECF244321}">
                <p14:modId xmlns:p14="http://schemas.microsoft.com/office/powerpoint/2010/main" val="1116534120"/>
              </p:ext>
            </p:extLst>
          </p:nvPr>
        </p:nvGraphicFramePr>
        <p:xfrm>
          <a:off x="4927600" y="2667000"/>
          <a:ext cx="914400" cy="198438"/>
        </p:xfrm>
        <a:graphic>
          <a:graphicData uri="http://schemas.openxmlformats.org/presentationml/2006/ole">
            <mc:AlternateContent xmlns:mc="http://schemas.openxmlformats.org/markup-compatibility/2006">
              <mc:Choice xmlns:v="urn:schemas-microsoft-com:vml" Requires="v">
                <p:oleObj spid="_x0000_s7441" name="Equation" r:id="rId12" imgW="914400" imgH="198720" progId="Equation.DSMT4">
                  <p:embed/>
                </p:oleObj>
              </mc:Choice>
              <mc:Fallback>
                <p:oleObj name="Equation" r:id="rId12" imgW="914400" imgH="198720" progId="Equation.DSMT4">
                  <p:embed/>
                  <p:pic>
                    <p:nvPicPr>
                      <p:cNvPr id="0" name=""/>
                      <p:cNvPicPr/>
                      <p:nvPr/>
                    </p:nvPicPr>
                    <p:blipFill>
                      <a:blip r:embed="rId9"/>
                      <a:stretch>
                        <a:fillRect/>
                      </a:stretch>
                    </p:blipFill>
                    <p:spPr>
                      <a:xfrm>
                        <a:off x="4927600" y="2667000"/>
                        <a:ext cx="914400" cy="198438"/>
                      </a:xfrm>
                      <a:prstGeom prst="rect">
                        <a:avLst/>
                      </a:prstGeom>
                    </p:spPr>
                  </p:pic>
                </p:oleObj>
              </mc:Fallback>
            </mc:AlternateContent>
          </a:graphicData>
        </a:graphic>
      </p:graphicFrame>
      <p:grpSp>
        <p:nvGrpSpPr>
          <p:cNvPr id="24" name="Gruppo 23">
            <a:extLst>
              <a:ext uri="{FF2B5EF4-FFF2-40B4-BE49-F238E27FC236}">
                <a16:creationId xmlns:a16="http://schemas.microsoft.com/office/drawing/2014/main" id="{6BEFFC07-232E-497F-9619-DB64E61B6F10}"/>
              </a:ext>
            </a:extLst>
          </p:cNvPr>
          <p:cNvGrpSpPr/>
          <p:nvPr/>
        </p:nvGrpSpPr>
        <p:grpSpPr>
          <a:xfrm>
            <a:off x="-622243" y="3740088"/>
            <a:ext cx="6464243" cy="3117912"/>
            <a:chOff x="5394031" y="2600689"/>
            <a:chExt cx="6464243" cy="3117912"/>
          </a:xfrm>
        </p:grpSpPr>
        <p:pic>
          <p:nvPicPr>
            <p:cNvPr id="15" name="Immagine 14">
              <a:extLst>
                <a:ext uri="{FF2B5EF4-FFF2-40B4-BE49-F238E27FC236}">
                  <a16:creationId xmlns:a16="http://schemas.microsoft.com/office/drawing/2014/main" id="{95466E24-4DC3-4718-B354-CEB6FD79BF3D}"/>
                </a:ext>
              </a:extLst>
            </p:cNvPr>
            <p:cNvPicPr>
              <a:picLocks noChangeAspect="1"/>
            </p:cNvPicPr>
            <p:nvPr/>
          </p:nvPicPr>
          <p:blipFill>
            <a:blip r:embed="rId13"/>
            <a:stretch>
              <a:fillRect/>
            </a:stretch>
          </p:blipFill>
          <p:spPr>
            <a:xfrm>
              <a:off x="6109321" y="2600689"/>
              <a:ext cx="5748953" cy="3117912"/>
            </a:xfrm>
            <a:prstGeom prst="rect">
              <a:avLst/>
            </a:prstGeom>
          </p:spPr>
        </p:pic>
        <p:graphicFrame>
          <p:nvGraphicFramePr>
            <p:cNvPr id="16" name="Oggetto 15">
              <a:extLst>
                <a:ext uri="{FF2B5EF4-FFF2-40B4-BE49-F238E27FC236}">
                  <a16:creationId xmlns:a16="http://schemas.microsoft.com/office/drawing/2014/main" id="{BA302466-79D9-44B6-A8AA-20E4867AA156}"/>
                </a:ext>
              </a:extLst>
            </p:cNvPr>
            <p:cNvGraphicFramePr>
              <a:graphicFrameLocks noChangeAspect="1"/>
            </p:cNvGraphicFramePr>
            <p:nvPr>
              <p:extLst>
                <p:ext uri="{D42A27DB-BD31-4B8C-83A1-F6EECF244321}">
                  <p14:modId xmlns:p14="http://schemas.microsoft.com/office/powerpoint/2010/main" val="66958516"/>
                </p:ext>
              </p:extLst>
            </p:nvPr>
          </p:nvGraphicFramePr>
          <p:xfrm>
            <a:off x="8825787" y="3974112"/>
            <a:ext cx="316020" cy="294952"/>
          </p:xfrm>
          <a:graphic>
            <a:graphicData uri="http://schemas.openxmlformats.org/presentationml/2006/ole">
              <mc:AlternateContent xmlns:mc="http://schemas.openxmlformats.org/markup-compatibility/2006">
                <mc:Choice xmlns:v="urn:schemas-microsoft-com:vml" Requires="v">
                  <p:oleObj spid="_x0000_s7442" name="Equation" r:id="rId14" imgW="190440" imgH="177480" progId="Equation.DSMT4">
                    <p:embed/>
                  </p:oleObj>
                </mc:Choice>
                <mc:Fallback>
                  <p:oleObj name="Equation" r:id="rId14" imgW="190440" imgH="177480" progId="Equation.DSMT4">
                    <p:embed/>
                    <p:pic>
                      <p:nvPicPr>
                        <p:cNvPr id="0" name=""/>
                        <p:cNvPicPr/>
                        <p:nvPr/>
                      </p:nvPicPr>
                      <p:blipFill>
                        <a:blip r:embed="rId15"/>
                        <a:stretch>
                          <a:fillRect/>
                        </a:stretch>
                      </p:blipFill>
                      <p:spPr>
                        <a:xfrm>
                          <a:off x="8825787" y="3974112"/>
                          <a:ext cx="316020" cy="294952"/>
                        </a:xfrm>
                        <a:prstGeom prst="rect">
                          <a:avLst/>
                        </a:prstGeom>
                      </p:spPr>
                    </p:pic>
                  </p:oleObj>
                </mc:Fallback>
              </mc:AlternateContent>
            </a:graphicData>
          </a:graphic>
        </p:graphicFrame>
        <p:graphicFrame>
          <p:nvGraphicFramePr>
            <p:cNvPr id="17" name="Oggetto 16">
              <a:extLst>
                <a:ext uri="{FF2B5EF4-FFF2-40B4-BE49-F238E27FC236}">
                  <a16:creationId xmlns:a16="http://schemas.microsoft.com/office/drawing/2014/main" id="{F5CFA36D-83BD-4D9B-86B2-81DD5FD2BD7E}"/>
                </a:ext>
              </a:extLst>
            </p:cNvPr>
            <p:cNvGraphicFramePr>
              <a:graphicFrameLocks noChangeAspect="1"/>
            </p:cNvGraphicFramePr>
            <p:nvPr>
              <p:extLst>
                <p:ext uri="{D42A27DB-BD31-4B8C-83A1-F6EECF244321}">
                  <p14:modId xmlns:p14="http://schemas.microsoft.com/office/powerpoint/2010/main" val="2863656361"/>
                </p:ext>
              </p:extLst>
            </p:nvPr>
          </p:nvGraphicFramePr>
          <p:xfrm>
            <a:off x="8230307" y="4012801"/>
            <a:ext cx="357188" cy="293688"/>
          </p:xfrm>
          <a:graphic>
            <a:graphicData uri="http://schemas.openxmlformats.org/presentationml/2006/ole">
              <mc:AlternateContent xmlns:mc="http://schemas.openxmlformats.org/markup-compatibility/2006">
                <mc:Choice xmlns:v="urn:schemas-microsoft-com:vml" Requires="v">
                  <p:oleObj spid="_x0000_s7443" name="Equation" r:id="rId16" imgW="215640" imgH="177480" progId="Equation.DSMT4">
                    <p:embed/>
                  </p:oleObj>
                </mc:Choice>
                <mc:Fallback>
                  <p:oleObj name="Equation" r:id="rId16" imgW="215640" imgH="177480" progId="Equation.DSMT4">
                    <p:embed/>
                    <p:pic>
                      <p:nvPicPr>
                        <p:cNvPr id="16" name="Oggetto 15">
                          <a:extLst>
                            <a:ext uri="{FF2B5EF4-FFF2-40B4-BE49-F238E27FC236}">
                              <a16:creationId xmlns:a16="http://schemas.microsoft.com/office/drawing/2014/main" id="{BA302466-79D9-44B6-A8AA-20E4867AA156}"/>
                            </a:ext>
                          </a:extLst>
                        </p:cNvPr>
                        <p:cNvPicPr/>
                        <p:nvPr/>
                      </p:nvPicPr>
                      <p:blipFill>
                        <a:blip r:embed="rId17"/>
                        <a:stretch>
                          <a:fillRect/>
                        </a:stretch>
                      </p:blipFill>
                      <p:spPr>
                        <a:xfrm>
                          <a:off x="8230307" y="4012801"/>
                          <a:ext cx="357188" cy="293688"/>
                        </a:xfrm>
                        <a:prstGeom prst="rect">
                          <a:avLst/>
                        </a:prstGeom>
                      </p:spPr>
                    </p:pic>
                  </p:oleObj>
                </mc:Fallback>
              </mc:AlternateContent>
            </a:graphicData>
          </a:graphic>
        </p:graphicFrame>
        <p:graphicFrame>
          <p:nvGraphicFramePr>
            <p:cNvPr id="18" name="Oggetto 17">
              <a:extLst>
                <a:ext uri="{FF2B5EF4-FFF2-40B4-BE49-F238E27FC236}">
                  <a16:creationId xmlns:a16="http://schemas.microsoft.com/office/drawing/2014/main" id="{C82CD119-05E1-4BB6-9B1A-FD6B9CB07A50}"/>
                </a:ext>
              </a:extLst>
            </p:cNvPr>
            <p:cNvGraphicFramePr>
              <a:graphicFrameLocks noChangeAspect="1"/>
            </p:cNvGraphicFramePr>
            <p:nvPr>
              <p:extLst>
                <p:ext uri="{D42A27DB-BD31-4B8C-83A1-F6EECF244321}">
                  <p14:modId xmlns:p14="http://schemas.microsoft.com/office/powerpoint/2010/main" val="2030701385"/>
                </p:ext>
              </p:extLst>
            </p:nvPr>
          </p:nvGraphicFramePr>
          <p:xfrm>
            <a:off x="5773654" y="4284392"/>
            <a:ext cx="502121" cy="347622"/>
          </p:xfrm>
          <a:graphic>
            <a:graphicData uri="http://schemas.openxmlformats.org/presentationml/2006/ole">
              <mc:AlternateContent xmlns:mc="http://schemas.openxmlformats.org/markup-compatibility/2006">
                <mc:Choice xmlns:v="urn:schemas-microsoft-com:vml" Requires="v">
                  <p:oleObj spid="_x0000_s7444" name="Equation" r:id="rId18" imgW="330120" imgH="228600" progId="Equation.DSMT4">
                    <p:embed/>
                  </p:oleObj>
                </mc:Choice>
                <mc:Fallback>
                  <p:oleObj name="Equation" r:id="rId18" imgW="330120" imgH="228600" progId="Equation.DSMT4">
                    <p:embed/>
                    <p:pic>
                      <p:nvPicPr>
                        <p:cNvPr id="0" name=""/>
                        <p:cNvPicPr/>
                        <p:nvPr/>
                      </p:nvPicPr>
                      <p:blipFill>
                        <a:blip r:embed="rId19"/>
                        <a:stretch>
                          <a:fillRect/>
                        </a:stretch>
                      </p:blipFill>
                      <p:spPr>
                        <a:xfrm>
                          <a:off x="5773654" y="4284392"/>
                          <a:ext cx="502121" cy="347622"/>
                        </a:xfrm>
                        <a:prstGeom prst="rect">
                          <a:avLst/>
                        </a:prstGeom>
                      </p:spPr>
                    </p:pic>
                  </p:oleObj>
                </mc:Fallback>
              </mc:AlternateContent>
            </a:graphicData>
          </a:graphic>
        </p:graphicFrame>
        <p:graphicFrame>
          <p:nvGraphicFramePr>
            <p:cNvPr id="20" name="Oggetto 19">
              <a:extLst>
                <a:ext uri="{FF2B5EF4-FFF2-40B4-BE49-F238E27FC236}">
                  <a16:creationId xmlns:a16="http://schemas.microsoft.com/office/drawing/2014/main" id="{17B19A29-37EC-4CF7-9662-94A9B98ABCE8}"/>
                </a:ext>
              </a:extLst>
            </p:cNvPr>
            <p:cNvGraphicFramePr>
              <a:graphicFrameLocks noChangeAspect="1"/>
            </p:cNvGraphicFramePr>
            <p:nvPr>
              <p:extLst>
                <p:ext uri="{D42A27DB-BD31-4B8C-83A1-F6EECF244321}">
                  <p14:modId xmlns:p14="http://schemas.microsoft.com/office/powerpoint/2010/main" val="1681441163"/>
                </p:ext>
              </p:extLst>
            </p:nvPr>
          </p:nvGraphicFramePr>
          <p:xfrm>
            <a:off x="5394031" y="3532207"/>
            <a:ext cx="909637" cy="347663"/>
          </p:xfrm>
          <a:graphic>
            <a:graphicData uri="http://schemas.openxmlformats.org/presentationml/2006/ole">
              <mc:AlternateContent xmlns:mc="http://schemas.openxmlformats.org/markup-compatibility/2006">
                <mc:Choice xmlns:v="urn:schemas-microsoft-com:vml" Requires="v">
                  <p:oleObj spid="_x0000_s7445" name="Equation" r:id="rId20" imgW="596880" imgH="228600" progId="Equation.DSMT4">
                    <p:embed/>
                  </p:oleObj>
                </mc:Choice>
                <mc:Fallback>
                  <p:oleObj name="Equation" r:id="rId20" imgW="596880" imgH="228600" progId="Equation.DSMT4">
                    <p:embed/>
                    <p:pic>
                      <p:nvPicPr>
                        <p:cNvPr id="18" name="Oggetto 17">
                          <a:extLst>
                            <a:ext uri="{FF2B5EF4-FFF2-40B4-BE49-F238E27FC236}">
                              <a16:creationId xmlns:a16="http://schemas.microsoft.com/office/drawing/2014/main" id="{C82CD119-05E1-4BB6-9B1A-FD6B9CB07A50}"/>
                            </a:ext>
                          </a:extLst>
                        </p:cNvPr>
                        <p:cNvPicPr/>
                        <p:nvPr/>
                      </p:nvPicPr>
                      <p:blipFill>
                        <a:blip r:embed="rId21"/>
                        <a:stretch>
                          <a:fillRect/>
                        </a:stretch>
                      </p:blipFill>
                      <p:spPr>
                        <a:xfrm>
                          <a:off x="5394031" y="3532207"/>
                          <a:ext cx="909637" cy="347663"/>
                        </a:xfrm>
                        <a:prstGeom prst="rect">
                          <a:avLst/>
                        </a:prstGeom>
                      </p:spPr>
                    </p:pic>
                  </p:oleObj>
                </mc:Fallback>
              </mc:AlternateContent>
            </a:graphicData>
          </a:graphic>
        </p:graphicFrame>
      </p:grpSp>
      <p:graphicFrame>
        <p:nvGraphicFramePr>
          <p:cNvPr id="22" name="Oggetto 21">
            <a:extLst>
              <a:ext uri="{FF2B5EF4-FFF2-40B4-BE49-F238E27FC236}">
                <a16:creationId xmlns:a16="http://schemas.microsoft.com/office/drawing/2014/main" id="{5C5CCC9B-BC27-4CB5-B639-CCD93CE121B5}"/>
              </a:ext>
            </a:extLst>
          </p:cNvPr>
          <p:cNvGraphicFramePr>
            <a:graphicFrameLocks noChangeAspect="1"/>
          </p:cNvGraphicFramePr>
          <p:nvPr>
            <p:extLst>
              <p:ext uri="{D42A27DB-BD31-4B8C-83A1-F6EECF244321}">
                <p14:modId xmlns:p14="http://schemas.microsoft.com/office/powerpoint/2010/main" val="761880775"/>
              </p:ext>
            </p:extLst>
          </p:nvPr>
        </p:nvGraphicFramePr>
        <p:xfrm>
          <a:off x="6623859" y="2861235"/>
          <a:ext cx="5026025" cy="623887"/>
        </p:xfrm>
        <a:graphic>
          <a:graphicData uri="http://schemas.openxmlformats.org/presentationml/2006/ole">
            <mc:AlternateContent xmlns:mc="http://schemas.openxmlformats.org/markup-compatibility/2006">
              <mc:Choice xmlns:v="urn:schemas-microsoft-com:vml" Requires="v">
                <p:oleObj spid="_x0000_s7446" name="Equation" r:id="rId22" imgW="2247840" imgH="279360" progId="Equation.DSMT4">
                  <p:embed/>
                </p:oleObj>
              </mc:Choice>
              <mc:Fallback>
                <p:oleObj name="Equation" r:id="rId22" imgW="2247840" imgH="279360" progId="Equation.DSMT4">
                  <p:embed/>
                  <p:pic>
                    <p:nvPicPr>
                      <p:cNvPr id="0" name=""/>
                      <p:cNvPicPr/>
                      <p:nvPr/>
                    </p:nvPicPr>
                    <p:blipFill>
                      <a:blip r:embed="rId23"/>
                      <a:stretch>
                        <a:fillRect/>
                      </a:stretch>
                    </p:blipFill>
                    <p:spPr>
                      <a:xfrm>
                        <a:off x="6623859" y="2861235"/>
                        <a:ext cx="5026025" cy="623887"/>
                      </a:xfrm>
                      <a:prstGeom prst="rect">
                        <a:avLst/>
                      </a:prstGeom>
                    </p:spPr>
                  </p:pic>
                </p:oleObj>
              </mc:Fallback>
            </mc:AlternateContent>
          </a:graphicData>
        </a:graphic>
      </p:graphicFrame>
      <p:graphicFrame>
        <p:nvGraphicFramePr>
          <p:cNvPr id="28" name="Oggetto 27">
            <a:extLst>
              <a:ext uri="{FF2B5EF4-FFF2-40B4-BE49-F238E27FC236}">
                <a16:creationId xmlns:a16="http://schemas.microsoft.com/office/drawing/2014/main" id="{612082BF-E562-4B62-B74D-D77DF1113DD2}"/>
              </a:ext>
            </a:extLst>
          </p:cNvPr>
          <p:cNvGraphicFramePr>
            <a:graphicFrameLocks noChangeAspect="1"/>
          </p:cNvGraphicFramePr>
          <p:nvPr>
            <p:extLst>
              <p:ext uri="{D42A27DB-BD31-4B8C-83A1-F6EECF244321}">
                <p14:modId xmlns:p14="http://schemas.microsoft.com/office/powerpoint/2010/main" val="1544058489"/>
              </p:ext>
            </p:extLst>
          </p:nvPr>
        </p:nvGraphicFramePr>
        <p:xfrm>
          <a:off x="5668963" y="3753870"/>
          <a:ext cx="6523037" cy="1262062"/>
        </p:xfrm>
        <a:graphic>
          <a:graphicData uri="http://schemas.openxmlformats.org/presentationml/2006/ole">
            <mc:AlternateContent xmlns:mc="http://schemas.openxmlformats.org/markup-compatibility/2006">
              <mc:Choice xmlns:v="urn:schemas-microsoft-com:vml" Requires="v">
                <p:oleObj spid="_x0000_s7447" name="Equation" r:id="rId24" imgW="2971800" imgH="634680" progId="Equation.DSMT4">
                  <p:embed/>
                </p:oleObj>
              </mc:Choice>
              <mc:Fallback>
                <p:oleObj name="Equation" r:id="rId24" imgW="2971800" imgH="634680" progId="Equation.DSMT4">
                  <p:embed/>
                  <p:pic>
                    <p:nvPicPr>
                      <p:cNvPr id="23" name="Oggetto 22">
                        <a:extLst>
                          <a:ext uri="{FF2B5EF4-FFF2-40B4-BE49-F238E27FC236}">
                            <a16:creationId xmlns:a16="http://schemas.microsoft.com/office/drawing/2014/main" id="{50497A2C-3781-43EB-813A-E68CCAC708EA}"/>
                          </a:ext>
                        </a:extLst>
                      </p:cNvPr>
                      <p:cNvPicPr/>
                      <p:nvPr/>
                    </p:nvPicPr>
                    <p:blipFill>
                      <a:blip r:embed="rId25"/>
                      <a:stretch>
                        <a:fillRect/>
                      </a:stretch>
                    </p:blipFill>
                    <p:spPr>
                      <a:xfrm>
                        <a:off x="5668963" y="3753870"/>
                        <a:ext cx="6523037" cy="1262062"/>
                      </a:xfrm>
                      <a:prstGeom prst="rect">
                        <a:avLst/>
                      </a:prstGeom>
                    </p:spPr>
                  </p:pic>
                </p:oleObj>
              </mc:Fallback>
            </mc:AlternateContent>
          </a:graphicData>
        </a:graphic>
      </p:graphicFrame>
    </p:spTree>
    <p:extLst>
      <p:ext uri="{BB962C8B-B14F-4D97-AF65-F5344CB8AC3E}">
        <p14:creationId xmlns:p14="http://schemas.microsoft.com/office/powerpoint/2010/main" val="863272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magine 14">
            <a:extLst>
              <a:ext uri="{FF2B5EF4-FFF2-40B4-BE49-F238E27FC236}">
                <a16:creationId xmlns:a16="http://schemas.microsoft.com/office/drawing/2014/main" id="{5D2173F3-A2D6-433E-9E6F-31A4CC33BE99}"/>
              </a:ext>
            </a:extLst>
          </p:cNvPr>
          <p:cNvPicPr>
            <a:picLocks noChangeAspect="1"/>
          </p:cNvPicPr>
          <p:nvPr/>
        </p:nvPicPr>
        <p:blipFill>
          <a:blip r:embed="rId3"/>
          <a:stretch>
            <a:fillRect/>
          </a:stretch>
        </p:blipFill>
        <p:spPr>
          <a:xfrm>
            <a:off x="344487" y="535463"/>
            <a:ext cx="3739241" cy="3239088"/>
          </a:xfrm>
          <a:prstGeom prst="rect">
            <a:avLst/>
          </a:prstGeom>
        </p:spPr>
      </p:pic>
      <p:grpSp>
        <p:nvGrpSpPr>
          <p:cNvPr id="10" name="Gruppo 9">
            <a:extLst>
              <a:ext uri="{FF2B5EF4-FFF2-40B4-BE49-F238E27FC236}">
                <a16:creationId xmlns:a16="http://schemas.microsoft.com/office/drawing/2014/main" id="{71EB5A9C-2195-4F03-B70B-D7D307AEDAC0}"/>
              </a:ext>
            </a:extLst>
          </p:cNvPr>
          <p:cNvGrpSpPr/>
          <p:nvPr/>
        </p:nvGrpSpPr>
        <p:grpSpPr>
          <a:xfrm>
            <a:off x="622927" y="495433"/>
            <a:ext cx="3178585" cy="3062240"/>
            <a:chOff x="114877" y="66530"/>
            <a:chExt cx="3178585" cy="3062240"/>
          </a:xfrm>
        </p:grpSpPr>
        <p:graphicFrame>
          <p:nvGraphicFramePr>
            <p:cNvPr id="5" name="Oggetto 4">
              <a:extLst>
                <a:ext uri="{FF2B5EF4-FFF2-40B4-BE49-F238E27FC236}">
                  <a16:creationId xmlns:a16="http://schemas.microsoft.com/office/drawing/2014/main" id="{7FD03984-249C-4CA3-B159-8B190B03492D}"/>
                </a:ext>
              </a:extLst>
            </p:cNvPr>
            <p:cNvGraphicFramePr>
              <a:graphicFrameLocks noChangeAspect="1"/>
            </p:cNvGraphicFramePr>
            <p:nvPr>
              <p:extLst>
                <p:ext uri="{D42A27DB-BD31-4B8C-83A1-F6EECF244321}">
                  <p14:modId xmlns:p14="http://schemas.microsoft.com/office/powerpoint/2010/main" val="2930469694"/>
                </p:ext>
              </p:extLst>
            </p:nvPr>
          </p:nvGraphicFramePr>
          <p:xfrm>
            <a:off x="3015345" y="2743685"/>
            <a:ext cx="278117" cy="385085"/>
          </p:xfrm>
          <a:graphic>
            <a:graphicData uri="http://schemas.openxmlformats.org/presentationml/2006/ole">
              <mc:AlternateContent xmlns:mc="http://schemas.openxmlformats.org/markup-compatibility/2006">
                <mc:Choice xmlns:v="urn:schemas-microsoft-com:vml" Requires="v">
                  <p:oleObj spid="_x0000_s8477" name="Equation" r:id="rId4" imgW="164880" imgH="228600" progId="Equation.DSMT4">
                    <p:embed/>
                  </p:oleObj>
                </mc:Choice>
                <mc:Fallback>
                  <p:oleObj name="Equation" r:id="rId4" imgW="164880" imgH="228600" progId="Equation.DSMT4">
                    <p:embed/>
                    <p:pic>
                      <p:nvPicPr>
                        <p:cNvPr id="0" name=""/>
                        <p:cNvPicPr/>
                        <p:nvPr/>
                      </p:nvPicPr>
                      <p:blipFill>
                        <a:blip r:embed="rId5"/>
                        <a:stretch>
                          <a:fillRect/>
                        </a:stretch>
                      </p:blipFill>
                      <p:spPr>
                        <a:xfrm>
                          <a:off x="3015345" y="2743685"/>
                          <a:ext cx="278117" cy="385085"/>
                        </a:xfrm>
                        <a:prstGeom prst="rect">
                          <a:avLst/>
                        </a:prstGeom>
                      </p:spPr>
                    </p:pic>
                  </p:oleObj>
                </mc:Fallback>
              </mc:AlternateContent>
            </a:graphicData>
          </a:graphic>
        </p:graphicFrame>
        <p:graphicFrame>
          <p:nvGraphicFramePr>
            <p:cNvPr id="6" name="Oggetto 5">
              <a:extLst>
                <a:ext uri="{FF2B5EF4-FFF2-40B4-BE49-F238E27FC236}">
                  <a16:creationId xmlns:a16="http://schemas.microsoft.com/office/drawing/2014/main" id="{ED632754-9D16-42EE-966F-7F2284074183}"/>
                </a:ext>
              </a:extLst>
            </p:cNvPr>
            <p:cNvGraphicFramePr>
              <a:graphicFrameLocks noChangeAspect="1"/>
            </p:cNvGraphicFramePr>
            <p:nvPr>
              <p:extLst>
                <p:ext uri="{D42A27DB-BD31-4B8C-83A1-F6EECF244321}">
                  <p14:modId xmlns:p14="http://schemas.microsoft.com/office/powerpoint/2010/main" val="353783967"/>
                </p:ext>
              </p:extLst>
            </p:nvPr>
          </p:nvGraphicFramePr>
          <p:xfrm>
            <a:off x="114877" y="66530"/>
            <a:ext cx="1083742" cy="330633"/>
          </p:xfrm>
          <a:graphic>
            <a:graphicData uri="http://schemas.openxmlformats.org/presentationml/2006/ole">
              <mc:AlternateContent xmlns:mc="http://schemas.openxmlformats.org/markup-compatibility/2006">
                <mc:Choice xmlns:v="urn:schemas-microsoft-com:vml" Requires="v">
                  <p:oleObj spid="_x0000_s8478" name="Equation" r:id="rId6" imgW="749160" imgH="228600" progId="Equation.DSMT4">
                    <p:embed/>
                  </p:oleObj>
                </mc:Choice>
                <mc:Fallback>
                  <p:oleObj name="Equation" r:id="rId6" imgW="749160" imgH="228600" progId="Equation.DSMT4">
                    <p:embed/>
                    <p:pic>
                      <p:nvPicPr>
                        <p:cNvPr id="0" name=""/>
                        <p:cNvPicPr/>
                        <p:nvPr/>
                      </p:nvPicPr>
                      <p:blipFill>
                        <a:blip r:embed="rId7"/>
                        <a:stretch>
                          <a:fillRect/>
                        </a:stretch>
                      </p:blipFill>
                      <p:spPr>
                        <a:xfrm>
                          <a:off x="114877" y="66530"/>
                          <a:ext cx="1083742" cy="330633"/>
                        </a:xfrm>
                        <a:prstGeom prst="rect">
                          <a:avLst/>
                        </a:prstGeom>
                      </p:spPr>
                    </p:pic>
                  </p:oleObj>
                </mc:Fallback>
              </mc:AlternateContent>
            </a:graphicData>
          </a:graphic>
        </p:graphicFrame>
      </p:grpSp>
      <p:graphicFrame>
        <p:nvGraphicFramePr>
          <p:cNvPr id="12" name="Oggetto 11">
            <a:extLst>
              <a:ext uri="{FF2B5EF4-FFF2-40B4-BE49-F238E27FC236}">
                <a16:creationId xmlns:a16="http://schemas.microsoft.com/office/drawing/2014/main" id="{B96D37AB-1D84-4DF7-A07B-1F7E224227F1}"/>
              </a:ext>
            </a:extLst>
          </p:cNvPr>
          <p:cNvGraphicFramePr>
            <a:graphicFrameLocks noChangeAspect="1"/>
          </p:cNvGraphicFramePr>
          <p:nvPr>
            <p:extLst>
              <p:ext uri="{D42A27DB-BD31-4B8C-83A1-F6EECF244321}">
                <p14:modId xmlns:p14="http://schemas.microsoft.com/office/powerpoint/2010/main" val="1554871768"/>
              </p:ext>
            </p:extLst>
          </p:nvPr>
        </p:nvGraphicFramePr>
        <p:xfrm>
          <a:off x="4259085" y="143091"/>
          <a:ext cx="4680729" cy="973004"/>
        </p:xfrm>
        <a:graphic>
          <a:graphicData uri="http://schemas.openxmlformats.org/presentationml/2006/ole">
            <mc:AlternateContent xmlns:mc="http://schemas.openxmlformats.org/markup-compatibility/2006">
              <mc:Choice xmlns:v="urn:schemas-microsoft-com:vml" Requires="v">
                <p:oleObj spid="_x0000_s8479" name="Equation" r:id="rId8" imgW="2971800" imgH="634680" progId="Equation.DSMT4">
                  <p:embed/>
                </p:oleObj>
              </mc:Choice>
              <mc:Fallback>
                <p:oleObj name="Equation" r:id="rId8" imgW="2971800" imgH="634680" progId="Equation.DSMT4">
                  <p:embed/>
                  <p:pic>
                    <p:nvPicPr>
                      <p:cNvPr id="28" name="Oggetto 27">
                        <a:extLst>
                          <a:ext uri="{FF2B5EF4-FFF2-40B4-BE49-F238E27FC236}">
                            <a16:creationId xmlns:a16="http://schemas.microsoft.com/office/drawing/2014/main" id="{612082BF-E562-4B62-B74D-D77DF1113DD2}"/>
                          </a:ext>
                        </a:extLst>
                      </p:cNvPr>
                      <p:cNvPicPr/>
                      <p:nvPr/>
                    </p:nvPicPr>
                    <p:blipFill>
                      <a:blip r:embed="rId9"/>
                      <a:stretch>
                        <a:fillRect/>
                      </a:stretch>
                    </p:blipFill>
                    <p:spPr>
                      <a:xfrm>
                        <a:off x="4259085" y="143091"/>
                        <a:ext cx="4680729" cy="973004"/>
                      </a:xfrm>
                      <a:prstGeom prst="rect">
                        <a:avLst/>
                      </a:prstGeom>
                    </p:spPr>
                  </p:pic>
                </p:oleObj>
              </mc:Fallback>
            </mc:AlternateContent>
          </a:graphicData>
        </a:graphic>
      </p:graphicFrame>
      <p:sp>
        <p:nvSpPr>
          <p:cNvPr id="13" name="CasellaDiTesto 12">
            <a:extLst>
              <a:ext uri="{FF2B5EF4-FFF2-40B4-BE49-F238E27FC236}">
                <a16:creationId xmlns:a16="http://schemas.microsoft.com/office/drawing/2014/main" id="{0F2824DA-8449-4E18-B86E-D856BE3B11F6}"/>
              </a:ext>
            </a:extLst>
          </p:cNvPr>
          <p:cNvSpPr txBox="1"/>
          <p:nvPr/>
        </p:nvSpPr>
        <p:spPr>
          <a:xfrm>
            <a:off x="3977196" y="1253811"/>
            <a:ext cx="5855855" cy="369332"/>
          </a:xfrm>
          <a:prstGeom prst="rect">
            <a:avLst/>
          </a:prstGeom>
          <a:noFill/>
        </p:spPr>
        <p:txBody>
          <a:bodyPr wrap="square" rtlCol="0">
            <a:spAutoFit/>
          </a:bodyPr>
          <a:lstStyle/>
          <a:p>
            <a:r>
              <a:rPr lang="it-IT" dirty="0"/>
              <a:t>L’area del </a:t>
            </a:r>
            <a:r>
              <a:rPr lang="it-IT" dirty="0" err="1"/>
              <a:t>sottografico</a:t>
            </a:r>
            <a:r>
              <a:rPr lang="it-IT" dirty="0"/>
              <a:t> è  quindi  </a:t>
            </a:r>
          </a:p>
        </p:txBody>
      </p:sp>
      <p:graphicFrame>
        <p:nvGraphicFramePr>
          <p:cNvPr id="16" name="Oggetto 15">
            <a:extLst>
              <a:ext uri="{FF2B5EF4-FFF2-40B4-BE49-F238E27FC236}">
                <a16:creationId xmlns:a16="http://schemas.microsoft.com/office/drawing/2014/main" id="{B278F524-2000-4B50-A3B2-C3F147FD7E61}"/>
              </a:ext>
            </a:extLst>
          </p:cNvPr>
          <p:cNvGraphicFramePr>
            <a:graphicFrameLocks noChangeAspect="1"/>
          </p:cNvGraphicFramePr>
          <p:nvPr>
            <p:extLst>
              <p:ext uri="{D42A27DB-BD31-4B8C-83A1-F6EECF244321}">
                <p14:modId xmlns:p14="http://schemas.microsoft.com/office/powerpoint/2010/main" val="2714853166"/>
              </p:ext>
            </p:extLst>
          </p:nvPr>
        </p:nvGraphicFramePr>
        <p:xfrm>
          <a:off x="1739685" y="3492507"/>
          <a:ext cx="250051" cy="409174"/>
        </p:xfrm>
        <a:graphic>
          <a:graphicData uri="http://schemas.openxmlformats.org/presentationml/2006/ole">
            <mc:AlternateContent xmlns:mc="http://schemas.openxmlformats.org/markup-compatibility/2006">
              <mc:Choice xmlns:v="urn:schemas-microsoft-com:vml" Requires="v">
                <p:oleObj spid="_x0000_s8480" name="Equation" r:id="rId10" imgW="139680" imgH="228600" progId="Equation.DSMT4">
                  <p:embed/>
                </p:oleObj>
              </mc:Choice>
              <mc:Fallback>
                <p:oleObj name="Equation" r:id="rId10" imgW="139680" imgH="228600" progId="Equation.DSMT4">
                  <p:embed/>
                  <p:pic>
                    <p:nvPicPr>
                      <p:cNvPr id="0" name=""/>
                      <p:cNvPicPr/>
                      <p:nvPr/>
                    </p:nvPicPr>
                    <p:blipFill>
                      <a:blip r:embed="rId11"/>
                      <a:stretch>
                        <a:fillRect/>
                      </a:stretch>
                    </p:blipFill>
                    <p:spPr>
                      <a:xfrm>
                        <a:off x="1739685" y="3492507"/>
                        <a:ext cx="250051" cy="409174"/>
                      </a:xfrm>
                      <a:prstGeom prst="rect">
                        <a:avLst/>
                      </a:prstGeom>
                    </p:spPr>
                  </p:pic>
                </p:oleObj>
              </mc:Fallback>
            </mc:AlternateContent>
          </a:graphicData>
        </a:graphic>
      </p:graphicFrame>
      <p:graphicFrame>
        <p:nvGraphicFramePr>
          <p:cNvPr id="17" name="Oggetto 16">
            <a:extLst>
              <a:ext uri="{FF2B5EF4-FFF2-40B4-BE49-F238E27FC236}">
                <a16:creationId xmlns:a16="http://schemas.microsoft.com/office/drawing/2014/main" id="{CCF8C020-C534-4DAA-9751-C6892C9EDD33}"/>
              </a:ext>
            </a:extLst>
          </p:cNvPr>
          <p:cNvGraphicFramePr>
            <a:graphicFrameLocks noChangeAspect="1"/>
          </p:cNvGraphicFramePr>
          <p:nvPr>
            <p:extLst>
              <p:ext uri="{D42A27DB-BD31-4B8C-83A1-F6EECF244321}">
                <p14:modId xmlns:p14="http://schemas.microsoft.com/office/powerpoint/2010/main" val="2727079356"/>
              </p:ext>
            </p:extLst>
          </p:nvPr>
        </p:nvGraphicFramePr>
        <p:xfrm>
          <a:off x="2092523" y="3537712"/>
          <a:ext cx="340691" cy="419482"/>
        </p:xfrm>
        <a:graphic>
          <a:graphicData uri="http://schemas.openxmlformats.org/presentationml/2006/ole">
            <mc:AlternateContent xmlns:mc="http://schemas.openxmlformats.org/markup-compatibility/2006">
              <mc:Choice xmlns:v="urn:schemas-microsoft-com:vml" Requires="v">
                <p:oleObj spid="_x0000_s8481" name="Equation" r:id="rId12" imgW="177480" imgH="241200" progId="Equation.DSMT4">
                  <p:embed/>
                </p:oleObj>
              </mc:Choice>
              <mc:Fallback>
                <p:oleObj name="Equation" r:id="rId12" imgW="177480" imgH="241200" progId="Equation.DSMT4">
                  <p:embed/>
                  <p:pic>
                    <p:nvPicPr>
                      <p:cNvPr id="16" name="Oggetto 15">
                        <a:extLst>
                          <a:ext uri="{FF2B5EF4-FFF2-40B4-BE49-F238E27FC236}">
                            <a16:creationId xmlns:a16="http://schemas.microsoft.com/office/drawing/2014/main" id="{B278F524-2000-4B50-A3B2-C3F147FD7E61}"/>
                          </a:ext>
                        </a:extLst>
                      </p:cNvPr>
                      <p:cNvPicPr/>
                      <p:nvPr/>
                    </p:nvPicPr>
                    <p:blipFill>
                      <a:blip r:embed="rId13"/>
                      <a:stretch>
                        <a:fillRect/>
                      </a:stretch>
                    </p:blipFill>
                    <p:spPr>
                      <a:xfrm>
                        <a:off x="2092523" y="3537712"/>
                        <a:ext cx="340691" cy="419482"/>
                      </a:xfrm>
                      <a:prstGeom prst="rect">
                        <a:avLst/>
                      </a:prstGeom>
                    </p:spPr>
                  </p:pic>
                </p:oleObj>
              </mc:Fallback>
            </mc:AlternateContent>
          </a:graphicData>
        </a:graphic>
      </p:graphicFrame>
      <p:graphicFrame>
        <p:nvGraphicFramePr>
          <p:cNvPr id="18" name="Oggetto 17">
            <a:extLst>
              <a:ext uri="{FF2B5EF4-FFF2-40B4-BE49-F238E27FC236}">
                <a16:creationId xmlns:a16="http://schemas.microsoft.com/office/drawing/2014/main" id="{5D24E6AA-89A7-486B-98E8-A7B7EB17C481}"/>
              </a:ext>
            </a:extLst>
          </p:cNvPr>
          <p:cNvGraphicFramePr>
            <a:graphicFrameLocks noChangeAspect="1"/>
          </p:cNvGraphicFramePr>
          <p:nvPr>
            <p:extLst>
              <p:ext uri="{D42A27DB-BD31-4B8C-83A1-F6EECF244321}">
                <p14:modId xmlns:p14="http://schemas.microsoft.com/office/powerpoint/2010/main" val="1206439296"/>
              </p:ext>
            </p:extLst>
          </p:nvPr>
        </p:nvGraphicFramePr>
        <p:xfrm>
          <a:off x="5468938" y="1668463"/>
          <a:ext cx="5583237" cy="723900"/>
        </p:xfrm>
        <a:graphic>
          <a:graphicData uri="http://schemas.openxmlformats.org/presentationml/2006/ole">
            <mc:AlternateContent xmlns:mc="http://schemas.openxmlformats.org/markup-compatibility/2006">
              <mc:Choice xmlns:v="urn:schemas-microsoft-com:vml" Requires="v">
                <p:oleObj spid="_x0000_s8482" name="Equation" r:id="rId14" imgW="3327120" imgH="431640" progId="Equation.DSMT4">
                  <p:embed/>
                </p:oleObj>
              </mc:Choice>
              <mc:Fallback>
                <p:oleObj name="Equation" r:id="rId14" imgW="3327120" imgH="431640" progId="Equation.DSMT4">
                  <p:embed/>
                  <p:pic>
                    <p:nvPicPr>
                      <p:cNvPr id="0" name=""/>
                      <p:cNvPicPr/>
                      <p:nvPr/>
                    </p:nvPicPr>
                    <p:blipFill>
                      <a:blip r:embed="rId15"/>
                      <a:stretch>
                        <a:fillRect/>
                      </a:stretch>
                    </p:blipFill>
                    <p:spPr>
                      <a:xfrm>
                        <a:off x="5468938" y="1668463"/>
                        <a:ext cx="5583237" cy="723900"/>
                      </a:xfrm>
                      <a:prstGeom prst="rect">
                        <a:avLst/>
                      </a:prstGeom>
                    </p:spPr>
                  </p:pic>
                </p:oleObj>
              </mc:Fallback>
            </mc:AlternateContent>
          </a:graphicData>
        </a:graphic>
      </p:graphicFrame>
      <p:sp>
        <p:nvSpPr>
          <p:cNvPr id="19" name="CasellaDiTesto 18">
            <a:extLst>
              <a:ext uri="{FF2B5EF4-FFF2-40B4-BE49-F238E27FC236}">
                <a16:creationId xmlns:a16="http://schemas.microsoft.com/office/drawing/2014/main" id="{3FD502E7-B7FA-4901-9CCF-ED3DC819B85F}"/>
              </a:ext>
            </a:extLst>
          </p:cNvPr>
          <p:cNvSpPr txBox="1"/>
          <p:nvPr/>
        </p:nvSpPr>
        <p:spPr>
          <a:xfrm>
            <a:off x="3977195" y="2559656"/>
            <a:ext cx="7981025" cy="369332"/>
          </a:xfrm>
          <a:prstGeom prst="rect">
            <a:avLst/>
          </a:prstGeom>
          <a:noFill/>
        </p:spPr>
        <p:txBody>
          <a:bodyPr wrap="square" rtlCol="0">
            <a:spAutoFit/>
          </a:bodyPr>
          <a:lstStyle/>
          <a:p>
            <a:r>
              <a:rPr lang="it-IT" dirty="0"/>
              <a:t>Se ripetessimo il discorso per le grandezze                                         otterremmo:  </a:t>
            </a:r>
          </a:p>
        </p:txBody>
      </p:sp>
      <p:graphicFrame>
        <p:nvGraphicFramePr>
          <p:cNvPr id="21" name="Oggetto 20">
            <a:extLst>
              <a:ext uri="{FF2B5EF4-FFF2-40B4-BE49-F238E27FC236}">
                <a16:creationId xmlns:a16="http://schemas.microsoft.com/office/drawing/2014/main" id="{C69A28C9-E5C2-4869-8CD4-43DF45C17CF2}"/>
              </a:ext>
            </a:extLst>
          </p:cNvPr>
          <p:cNvGraphicFramePr>
            <a:graphicFrameLocks noChangeAspect="1"/>
          </p:cNvGraphicFramePr>
          <p:nvPr>
            <p:extLst>
              <p:ext uri="{D42A27DB-BD31-4B8C-83A1-F6EECF244321}">
                <p14:modId xmlns:p14="http://schemas.microsoft.com/office/powerpoint/2010/main" val="1535298025"/>
              </p:ext>
            </p:extLst>
          </p:nvPr>
        </p:nvGraphicFramePr>
        <p:xfrm>
          <a:off x="7968014" y="2595959"/>
          <a:ext cx="2096304" cy="355623"/>
        </p:xfrm>
        <a:graphic>
          <a:graphicData uri="http://schemas.openxmlformats.org/presentationml/2006/ole">
            <mc:AlternateContent xmlns:mc="http://schemas.openxmlformats.org/markup-compatibility/2006">
              <mc:Choice xmlns:v="urn:schemas-microsoft-com:vml" Requires="v">
                <p:oleObj spid="_x0000_s8483" name="Equation" r:id="rId16" imgW="1422360" imgH="241200" progId="Equation.DSMT4">
                  <p:embed/>
                </p:oleObj>
              </mc:Choice>
              <mc:Fallback>
                <p:oleObj name="Equation" r:id="rId16" imgW="1422360" imgH="241200" progId="Equation.DSMT4">
                  <p:embed/>
                  <p:pic>
                    <p:nvPicPr>
                      <p:cNvPr id="0" name=""/>
                      <p:cNvPicPr/>
                      <p:nvPr/>
                    </p:nvPicPr>
                    <p:blipFill>
                      <a:blip r:embed="rId17"/>
                      <a:stretch>
                        <a:fillRect/>
                      </a:stretch>
                    </p:blipFill>
                    <p:spPr>
                      <a:xfrm>
                        <a:off x="7968014" y="2595959"/>
                        <a:ext cx="2096304" cy="355623"/>
                      </a:xfrm>
                      <a:prstGeom prst="rect">
                        <a:avLst/>
                      </a:prstGeom>
                    </p:spPr>
                  </p:pic>
                </p:oleObj>
              </mc:Fallback>
            </mc:AlternateContent>
          </a:graphicData>
        </a:graphic>
      </p:graphicFrame>
      <p:graphicFrame>
        <p:nvGraphicFramePr>
          <p:cNvPr id="22" name="Oggetto 21">
            <a:extLst>
              <a:ext uri="{FF2B5EF4-FFF2-40B4-BE49-F238E27FC236}">
                <a16:creationId xmlns:a16="http://schemas.microsoft.com/office/drawing/2014/main" id="{4C83C123-08FC-431D-B836-2F5DD4A54081}"/>
              </a:ext>
            </a:extLst>
          </p:cNvPr>
          <p:cNvGraphicFramePr>
            <a:graphicFrameLocks noChangeAspect="1"/>
          </p:cNvGraphicFramePr>
          <p:nvPr>
            <p:extLst>
              <p:ext uri="{D42A27DB-BD31-4B8C-83A1-F6EECF244321}">
                <p14:modId xmlns:p14="http://schemas.microsoft.com/office/powerpoint/2010/main" val="474944805"/>
              </p:ext>
            </p:extLst>
          </p:nvPr>
        </p:nvGraphicFramePr>
        <p:xfrm>
          <a:off x="5208588" y="3019425"/>
          <a:ext cx="5668962" cy="723900"/>
        </p:xfrm>
        <a:graphic>
          <a:graphicData uri="http://schemas.openxmlformats.org/presentationml/2006/ole">
            <mc:AlternateContent xmlns:mc="http://schemas.openxmlformats.org/markup-compatibility/2006">
              <mc:Choice xmlns:v="urn:schemas-microsoft-com:vml" Requires="v">
                <p:oleObj spid="_x0000_s8484" name="Equation" r:id="rId18" imgW="3377880" imgH="431640" progId="Equation.DSMT4">
                  <p:embed/>
                </p:oleObj>
              </mc:Choice>
              <mc:Fallback>
                <p:oleObj name="Equation" r:id="rId18" imgW="3377880" imgH="431640" progId="Equation.DSMT4">
                  <p:embed/>
                  <p:pic>
                    <p:nvPicPr>
                      <p:cNvPr id="18" name="Oggetto 17">
                        <a:extLst>
                          <a:ext uri="{FF2B5EF4-FFF2-40B4-BE49-F238E27FC236}">
                            <a16:creationId xmlns:a16="http://schemas.microsoft.com/office/drawing/2014/main" id="{5D24E6AA-89A7-486B-98E8-A7B7EB17C481}"/>
                          </a:ext>
                        </a:extLst>
                      </p:cNvPr>
                      <p:cNvPicPr/>
                      <p:nvPr/>
                    </p:nvPicPr>
                    <p:blipFill>
                      <a:blip r:embed="rId19"/>
                      <a:stretch>
                        <a:fillRect/>
                      </a:stretch>
                    </p:blipFill>
                    <p:spPr>
                      <a:xfrm>
                        <a:off x="5208588" y="3019425"/>
                        <a:ext cx="5668962" cy="723900"/>
                      </a:xfrm>
                      <a:prstGeom prst="rect">
                        <a:avLst/>
                      </a:prstGeom>
                    </p:spPr>
                  </p:pic>
                </p:oleObj>
              </mc:Fallback>
            </mc:AlternateContent>
          </a:graphicData>
        </a:graphic>
      </p:graphicFrame>
      <p:graphicFrame>
        <p:nvGraphicFramePr>
          <p:cNvPr id="23" name="Oggetto 22">
            <a:extLst>
              <a:ext uri="{FF2B5EF4-FFF2-40B4-BE49-F238E27FC236}">
                <a16:creationId xmlns:a16="http://schemas.microsoft.com/office/drawing/2014/main" id="{37C66A5E-BFDD-4912-B50E-557734D68CF1}"/>
              </a:ext>
            </a:extLst>
          </p:cNvPr>
          <p:cNvGraphicFramePr>
            <a:graphicFrameLocks noChangeAspect="1"/>
          </p:cNvGraphicFramePr>
          <p:nvPr>
            <p:extLst>
              <p:ext uri="{D42A27DB-BD31-4B8C-83A1-F6EECF244321}">
                <p14:modId xmlns:p14="http://schemas.microsoft.com/office/powerpoint/2010/main" val="2698717142"/>
              </p:ext>
            </p:extLst>
          </p:nvPr>
        </p:nvGraphicFramePr>
        <p:xfrm>
          <a:off x="5186363" y="3648075"/>
          <a:ext cx="5562600" cy="723900"/>
        </p:xfrm>
        <a:graphic>
          <a:graphicData uri="http://schemas.openxmlformats.org/presentationml/2006/ole">
            <mc:AlternateContent xmlns:mc="http://schemas.openxmlformats.org/markup-compatibility/2006">
              <mc:Choice xmlns:v="urn:schemas-microsoft-com:vml" Requires="v">
                <p:oleObj spid="_x0000_s8485" name="Equation" r:id="rId20" imgW="3314520" imgH="431640" progId="Equation.DSMT4">
                  <p:embed/>
                </p:oleObj>
              </mc:Choice>
              <mc:Fallback>
                <p:oleObj name="Equation" r:id="rId20" imgW="3314520" imgH="431640" progId="Equation.DSMT4">
                  <p:embed/>
                  <p:pic>
                    <p:nvPicPr>
                      <p:cNvPr id="22" name="Oggetto 21">
                        <a:extLst>
                          <a:ext uri="{FF2B5EF4-FFF2-40B4-BE49-F238E27FC236}">
                            <a16:creationId xmlns:a16="http://schemas.microsoft.com/office/drawing/2014/main" id="{4C83C123-08FC-431D-B836-2F5DD4A54081}"/>
                          </a:ext>
                        </a:extLst>
                      </p:cNvPr>
                      <p:cNvPicPr/>
                      <p:nvPr/>
                    </p:nvPicPr>
                    <p:blipFill>
                      <a:blip r:embed="rId21"/>
                      <a:stretch>
                        <a:fillRect/>
                      </a:stretch>
                    </p:blipFill>
                    <p:spPr>
                      <a:xfrm>
                        <a:off x="5186363" y="3648075"/>
                        <a:ext cx="5562600" cy="723900"/>
                      </a:xfrm>
                      <a:prstGeom prst="rect">
                        <a:avLst/>
                      </a:prstGeom>
                    </p:spPr>
                  </p:pic>
                </p:oleObj>
              </mc:Fallback>
            </mc:AlternateContent>
          </a:graphicData>
        </a:graphic>
      </p:graphicFrame>
      <p:sp>
        <p:nvSpPr>
          <p:cNvPr id="24" name="CasellaDiTesto 23">
            <a:extLst>
              <a:ext uri="{FF2B5EF4-FFF2-40B4-BE49-F238E27FC236}">
                <a16:creationId xmlns:a16="http://schemas.microsoft.com/office/drawing/2014/main" id="{4728A014-D89E-4733-9DF6-77C99DF0DC88}"/>
              </a:ext>
            </a:extLst>
          </p:cNvPr>
          <p:cNvSpPr txBox="1"/>
          <p:nvPr/>
        </p:nvSpPr>
        <p:spPr>
          <a:xfrm>
            <a:off x="431813" y="4358801"/>
            <a:ext cx="10661793" cy="369332"/>
          </a:xfrm>
          <a:prstGeom prst="rect">
            <a:avLst/>
          </a:prstGeom>
          <a:noFill/>
        </p:spPr>
        <p:txBody>
          <a:bodyPr wrap="square" rtlCol="0">
            <a:spAutoFit/>
          </a:bodyPr>
          <a:lstStyle/>
          <a:p>
            <a:r>
              <a:rPr lang="it-IT" dirty="0"/>
              <a:t>Se ora poniamo </a:t>
            </a:r>
          </a:p>
        </p:txBody>
      </p:sp>
      <p:graphicFrame>
        <p:nvGraphicFramePr>
          <p:cNvPr id="25" name="Oggetto 24">
            <a:extLst>
              <a:ext uri="{FF2B5EF4-FFF2-40B4-BE49-F238E27FC236}">
                <a16:creationId xmlns:a16="http://schemas.microsoft.com/office/drawing/2014/main" id="{40730823-F13D-485B-B8F7-9F5E7607B0CB}"/>
              </a:ext>
            </a:extLst>
          </p:cNvPr>
          <p:cNvGraphicFramePr>
            <a:graphicFrameLocks noChangeAspect="1"/>
          </p:cNvGraphicFramePr>
          <p:nvPr>
            <p:extLst>
              <p:ext uri="{D42A27DB-BD31-4B8C-83A1-F6EECF244321}">
                <p14:modId xmlns:p14="http://schemas.microsoft.com/office/powerpoint/2010/main" val="519945738"/>
              </p:ext>
            </p:extLst>
          </p:nvPr>
        </p:nvGraphicFramePr>
        <p:xfrm>
          <a:off x="2580851" y="4728133"/>
          <a:ext cx="8648544" cy="1102804"/>
        </p:xfrm>
        <a:graphic>
          <a:graphicData uri="http://schemas.openxmlformats.org/presentationml/2006/ole">
            <mc:AlternateContent xmlns:mc="http://schemas.openxmlformats.org/markup-compatibility/2006">
              <mc:Choice xmlns:v="urn:schemas-microsoft-com:vml" Requires="v">
                <p:oleObj spid="_x0000_s8486" name="Equation" r:id="rId22" imgW="4508280" imgH="634680" progId="Equation.DSMT4">
                  <p:embed/>
                </p:oleObj>
              </mc:Choice>
              <mc:Fallback>
                <p:oleObj name="Equation" r:id="rId22" imgW="4508280" imgH="634680" progId="Equation.DSMT4">
                  <p:embed/>
                  <p:pic>
                    <p:nvPicPr>
                      <p:cNvPr id="12" name="Oggetto 11">
                        <a:extLst>
                          <a:ext uri="{FF2B5EF4-FFF2-40B4-BE49-F238E27FC236}">
                            <a16:creationId xmlns:a16="http://schemas.microsoft.com/office/drawing/2014/main" id="{B96D37AB-1D84-4DF7-A07B-1F7E224227F1}"/>
                          </a:ext>
                        </a:extLst>
                      </p:cNvPr>
                      <p:cNvPicPr/>
                      <p:nvPr/>
                    </p:nvPicPr>
                    <p:blipFill>
                      <a:blip r:embed="rId23"/>
                      <a:stretch>
                        <a:fillRect/>
                      </a:stretch>
                    </p:blipFill>
                    <p:spPr>
                      <a:xfrm>
                        <a:off x="2580851" y="4728133"/>
                        <a:ext cx="8648544" cy="1102804"/>
                      </a:xfrm>
                      <a:prstGeom prst="rect">
                        <a:avLst/>
                      </a:prstGeom>
                    </p:spPr>
                  </p:pic>
                </p:oleObj>
              </mc:Fallback>
            </mc:AlternateContent>
          </a:graphicData>
        </a:graphic>
      </p:graphicFrame>
      <p:grpSp>
        <p:nvGrpSpPr>
          <p:cNvPr id="29" name="Gruppo 28">
            <a:extLst>
              <a:ext uri="{FF2B5EF4-FFF2-40B4-BE49-F238E27FC236}">
                <a16:creationId xmlns:a16="http://schemas.microsoft.com/office/drawing/2014/main" id="{8AA05F25-43A9-4334-9CFA-ABB08C6C2E30}"/>
              </a:ext>
            </a:extLst>
          </p:cNvPr>
          <p:cNvGrpSpPr/>
          <p:nvPr/>
        </p:nvGrpSpPr>
        <p:grpSpPr>
          <a:xfrm>
            <a:off x="358065" y="5953831"/>
            <a:ext cx="10910657" cy="646331"/>
            <a:chOff x="358065" y="5953831"/>
            <a:chExt cx="10910657" cy="646331"/>
          </a:xfrm>
        </p:grpSpPr>
        <p:sp>
          <p:nvSpPr>
            <p:cNvPr id="26" name="CasellaDiTesto 25">
              <a:extLst>
                <a:ext uri="{FF2B5EF4-FFF2-40B4-BE49-F238E27FC236}">
                  <a16:creationId xmlns:a16="http://schemas.microsoft.com/office/drawing/2014/main" id="{57B7ABC1-0E7B-4FED-954A-DBD188A70E86}"/>
                </a:ext>
              </a:extLst>
            </p:cNvPr>
            <p:cNvSpPr txBox="1"/>
            <p:nvPr/>
          </p:nvSpPr>
          <p:spPr>
            <a:xfrm>
              <a:off x="358065" y="5953831"/>
              <a:ext cx="10910657" cy="646331"/>
            </a:xfrm>
            <a:prstGeom prst="rect">
              <a:avLst/>
            </a:prstGeom>
            <a:noFill/>
          </p:spPr>
          <p:txBody>
            <a:bodyPr wrap="square" rtlCol="0">
              <a:spAutoFit/>
            </a:bodyPr>
            <a:lstStyle/>
            <a:p>
              <a:r>
                <a:rPr lang="it-IT" dirty="0"/>
                <a:t>Poiché il primo membro rappresenta il prodotto scalare della forza per lo spostamento infinitesimo                              cioè quello che in fisica si chiama il lavoro , possiamo scrivere                  che è il teorema delle «forze vive»   </a:t>
              </a:r>
            </a:p>
          </p:txBody>
        </p:sp>
        <p:graphicFrame>
          <p:nvGraphicFramePr>
            <p:cNvPr id="27" name="Oggetto 26">
              <a:extLst>
                <a:ext uri="{FF2B5EF4-FFF2-40B4-BE49-F238E27FC236}">
                  <a16:creationId xmlns:a16="http://schemas.microsoft.com/office/drawing/2014/main" id="{15B0EB23-FDA7-49FB-87F4-72E01F3A0D0A}"/>
                </a:ext>
              </a:extLst>
            </p:cNvPr>
            <p:cNvGraphicFramePr>
              <a:graphicFrameLocks noChangeAspect="1"/>
            </p:cNvGraphicFramePr>
            <p:nvPr>
              <p:extLst>
                <p:ext uri="{D42A27DB-BD31-4B8C-83A1-F6EECF244321}">
                  <p14:modId xmlns:p14="http://schemas.microsoft.com/office/powerpoint/2010/main" val="2264211188"/>
                </p:ext>
              </p:extLst>
            </p:nvPr>
          </p:nvGraphicFramePr>
          <p:xfrm>
            <a:off x="9680168" y="6014813"/>
            <a:ext cx="1413438" cy="286266"/>
          </p:xfrm>
          <a:graphic>
            <a:graphicData uri="http://schemas.openxmlformats.org/presentationml/2006/ole">
              <mc:AlternateContent xmlns:mc="http://schemas.openxmlformats.org/markup-compatibility/2006">
                <mc:Choice xmlns:v="urn:schemas-microsoft-com:vml" Requires="v">
                  <p:oleObj spid="_x0000_s8487" name="Equation" r:id="rId24" imgW="1002960" imgH="203040" progId="Equation.DSMT4">
                    <p:embed/>
                  </p:oleObj>
                </mc:Choice>
                <mc:Fallback>
                  <p:oleObj name="Equation" r:id="rId24" imgW="1002960" imgH="203040" progId="Equation.DSMT4">
                    <p:embed/>
                    <p:pic>
                      <p:nvPicPr>
                        <p:cNvPr id="0" name=""/>
                        <p:cNvPicPr/>
                        <p:nvPr/>
                      </p:nvPicPr>
                      <p:blipFill>
                        <a:blip r:embed="rId25"/>
                        <a:stretch>
                          <a:fillRect/>
                        </a:stretch>
                      </p:blipFill>
                      <p:spPr>
                        <a:xfrm>
                          <a:off x="9680168" y="6014813"/>
                          <a:ext cx="1413438" cy="286266"/>
                        </a:xfrm>
                        <a:prstGeom prst="rect">
                          <a:avLst/>
                        </a:prstGeom>
                      </p:spPr>
                    </p:pic>
                  </p:oleObj>
                </mc:Fallback>
              </mc:AlternateContent>
            </a:graphicData>
          </a:graphic>
        </p:graphicFrame>
        <p:graphicFrame>
          <p:nvGraphicFramePr>
            <p:cNvPr id="28" name="Oggetto 27">
              <a:extLst>
                <a:ext uri="{FF2B5EF4-FFF2-40B4-BE49-F238E27FC236}">
                  <a16:creationId xmlns:a16="http://schemas.microsoft.com/office/drawing/2014/main" id="{33237D65-6700-4F70-B708-C742E276AA40}"/>
                </a:ext>
              </a:extLst>
            </p:cNvPr>
            <p:cNvGraphicFramePr>
              <a:graphicFrameLocks noChangeAspect="1"/>
            </p:cNvGraphicFramePr>
            <p:nvPr>
              <p:extLst>
                <p:ext uri="{D42A27DB-BD31-4B8C-83A1-F6EECF244321}">
                  <p14:modId xmlns:p14="http://schemas.microsoft.com/office/powerpoint/2010/main" val="777988312"/>
                </p:ext>
              </p:extLst>
            </p:nvPr>
          </p:nvGraphicFramePr>
          <p:xfrm>
            <a:off x="6177482" y="6256527"/>
            <a:ext cx="843934" cy="323209"/>
          </p:xfrm>
          <a:graphic>
            <a:graphicData uri="http://schemas.openxmlformats.org/presentationml/2006/ole">
              <mc:AlternateContent xmlns:mc="http://schemas.openxmlformats.org/markup-compatibility/2006">
                <mc:Choice xmlns:v="urn:schemas-microsoft-com:vml" Requires="v">
                  <p:oleObj spid="_x0000_s8488" name="Equation" r:id="rId26" imgW="596880" imgH="228600" progId="Equation.DSMT4">
                    <p:embed/>
                  </p:oleObj>
                </mc:Choice>
                <mc:Fallback>
                  <p:oleObj name="Equation" r:id="rId26" imgW="596880" imgH="228600" progId="Equation.DSMT4">
                    <p:embed/>
                    <p:pic>
                      <p:nvPicPr>
                        <p:cNvPr id="0" name=""/>
                        <p:cNvPicPr/>
                        <p:nvPr/>
                      </p:nvPicPr>
                      <p:blipFill>
                        <a:blip r:embed="rId27"/>
                        <a:stretch>
                          <a:fillRect/>
                        </a:stretch>
                      </p:blipFill>
                      <p:spPr>
                        <a:xfrm>
                          <a:off x="6177482" y="6256527"/>
                          <a:ext cx="843934" cy="323209"/>
                        </a:xfrm>
                        <a:prstGeom prst="rect">
                          <a:avLst/>
                        </a:prstGeom>
                      </p:spPr>
                    </p:pic>
                  </p:oleObj>
                </mc:Fallback>
              </mc:AlternateContent>
            </a:graphicData>
          </a:graphic>
        </p:graphicFrame>
      </p:grpSp>
    </p:spTree>
    <p:extLst>
      <p:ext uri="{BB962C8B-B14F-4D97-AF65-F5344CB8AC3E}">
        <p14:creationId xmlns:p14="http://schemas.microsoft.com/office/powerpoint/2010/main" val="243492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3369605-5010-49BF-937E-DE96E75B3867}"/>
              </a:ext>
            </a:extLst>
          </p:cNvPr>
          <p:cNvSpPr txBox="1"/>
          <p:nvPr/>
        </p:nvSpPr>
        <p:spPr>
          <a:xfrm>
            <a:off x="630315" y="186431"/>
            <a:ext cx="10280341" cy="646331"/>
          </a:xfrm>
          <a:prstGeom prst="rect">
            <a:avLst/>
          </a:prstGeom>
          <a:noFill/>
        </p:spPr>
        <p:txBody>
          <a:bodyPr wrap="square" rtlCol="0">
            <a:spAutoFit/>
          </a:bodyPr>
          <a:lstStyle/>
          <a:p>
            <a:pPr algn="ctr"/>
            <a:r>
              <a:rPr lang="it-IT" sz="3600" dirty="0"/>
              <a:t>      Uno sguardo verso le forze conservative</a:t>
            </a:r>
          </a:p>
        </p:txBody>
      </p:sp>
      <p:sp>
        <p:nvSpPr>
          <p:cNvPr id="3" name="CasellaDiTesto 2">
            <a:extLst>
              <a:ext uri="{FF2B5EF4-FFF2-40B4-BE49-F238E27FC236}">
                <a16:creationId xmlns:a16="http://schemas.microsoft.com/office/drawing/2014/main" id="{18C190C3-FD48-4A76-8CB9-56BA7E274035}"/>
              </a:ext>
            </a:extLst>
          </p:cNvPr>
          <p:cNvSpPr txBox="1"/>
          <p:nvPr/>
        </p:nvSpPr>
        <p:spPr>
          <a:xfrm>
            <a:off x="355107" y="1145219"/>
            <a:ext cx="10688714" cy="923330"/>
          </a:xfrm>
          <a:prstGeom prst="rect">
            <a:avLst/>
          </a:prstGeom>
          <a:noFill/>
        </p:spPr>
        <p:txBody>
          <a:bodyPr wrap="square" rtlCol="0">
            <a:spAutoFit/>
          </a:bodyPr>
          <a:lstStyle/>
          <a:p>
            <a:r>
              <a:rPr lang="it-IT" dirty="0"/>
              <a:t>Se è dato un campo scalare U(</a:t>
            </a:r>
            <a:r>
              <a:rPr lang="it-IT" dirty="0" err="1"/>
              <a:t>x,y,z</a:t>
            </a:r>
            <a:r>
              <a:rPr lang="it-IT" dirty="0"/>
              <a:t>),  cioè una funzione da		   che associa ad ogni punto dello spazio un numero, di classe C</a:t>
            </a:r>
            <a:r>
              <a:rPr lang="it-IT" baseline="30000" dirty="0"/>
              <a:t>2</a:t>
            </a:r>
            <a:r>
              <a:rPr lang="it-IT" dirty="0"/>
              <a:t> è possibile generare un vettore      (gradiente)  le cui componenti misurano la rapidità di variazione nello spazio del campo scalare nelle direzioni </a:t>
            </a:r>
            <a:r>
              <a:rPr lang="it-IT" dirty="0" err="1"/>
              <a:t>x,y,z</a:t>
            </a:r>
            <a:r>
              <a:rPr lang="it-IT" dirty="0"/>
              <a:t>. Si ha quindi</a:t>
            </a:r>
          </a:p>
        </p:txBody>
      </p:sp>
      <p:graphicFrame>
        <p:nvGraphicFramePr>
          <p:cNvPr id="4" name="Oggetto 3">
            <a:extLst>
              <a:ext uri="{FF2B5EF4-FFF2-40B4-BE49-F238E27FC236}">
                <a16:creationId xmlns:a16="http://schemas.microsoft.com/office/drawing/2014/main" id="{ED0E0F56-849C-4AB7-8687-938B5BA7EBD6}"/>
              </a:ext>
            </a:extLst>
          </p:cNvPr>
          <p:cNvGraphicFramePr>
            <a:graphicFrameLocks noChangeAspect="1"/>
          </p:cNvGraphicFramePr>
          <p:nvPr>
            <p:extLst>
              <p:ext uri="{D42A27DB-BD31-4B8C-83A1-F6EECF244321}">
                <p14:modId xmlns:p14="http://schemas.microsoft.com/office/powerpoint/2010/main" val="2975772551"/>
              </p:ext>
            </p:extLst>
          </p:nvPr>
        </p:nvGraphicFramePr>
        <p:xfrm>
          <a:off x="5770485" y="1046147"/>
          <a:ext cx="1223035" cy="477282"/>
        </p:xfrm>
        <a:graphic>
          <a:graphicData uri="http://schemas.openxmlformats.org/presentationml/2006/ole">
            <mc:AlternateContent xmlns:mc="http://schemas.openxmlformats.org/markup-compatibility/2006">
              <mc:Choice xmlns:v="urn:schemas-microsoft-com:vml" Requires="v">
                <p:oleObj spid="_x0000_s35886" name="Equation" r:id="rId3" imgW="520560" imgH="203040" progId="Equation.DSMT4">
                  <p:embed/>
                </p:oleObj>
              </mc:Choice>
              <mc:Fallback>
                <p:oleObj name="Equation" r:id="rId3" imgW="520560" imgH="203040" progId="Equation.DSMT4">
                  <p:embed/>
                  <p:pic>
                    <p:nvPicPr>
                      <p:cNvPr id="0" name=""/>
                      <p:cNvPicPr/>
                      <p:nvPr/>
                    </p:nvPicPr>
                    <p:blipFill>
                      <a:blip r:embed="rId4"/>
                      <a:stretch>
                        <a:fillRect/>
                      </a:stretch>
                    </p:blipFill>
                    <p:spPr>
                      <a:xfrm>
                        <a:off x="5770485" y="1046147"/>
                        <a:ext cx="1223035" cy="477282"/>
                      </a:xfrm>
                      <a:prstGeom prst="rect">
                        <a:avLst/>
                      </a:prstGeom>
                    </p:spPr>
                  </p:pic>
                </p:oleObj>
              </mc:Fallback>
            </mc:AlternateContent>
          </a:graphicData>
        </a:graphic>
      </p:graphicFrame>
      <p:graphicFrame>
        <p:nvGraphicFramePr>
          <p:cNvPr id="5" name="Oggetto 4">
            <a:extLst>
              <a:ext uri="{FF2B5EF4-FFF2-40B4-BE49-F238E27FC236}">
                <a16:creationId xmlns:a16="http://schemas.microsoft.com/office/drawing/2014/main" id="{A81D7DEC-CBB1-47D7-9C8B-F289D2A28D83}"/>
              </a:ext>
            </a:extLst>
          </p:cNvPr>
          <p:cNvGraphicFramePr>
            <a:graphicFrameLocks noChangeAspect="1"/>
          </p:cNvGraphicFramePr>
          <p:nvPr>
            <p:extLst>
              <p:ext uri="{D42A27DB-BD31-4B8C-83A1-F6EECF244321}">
                <p14:modId xmlns:p14="http://schemas.microsoft.com/office/powerpoint/2010/main" val="1816822496"/>
              </p:ext>
            </p:extLst>
          </p:nvPr>
        </p:nvGraphicFramePr>
        <p:xfrm>
          <a:off x="798791" y="2381006"/>
          <a:ext cx="4411662" cy="2846387"/>
        </p:xfrm>
        <a:graphic>
          <a:graphicData uri="http://schemas.openxmlformats.org/presentationml/2006/ole">
            <mc:AlternateContent xmlns:mc="http://schemas.openxmlformats.org/markup-compatibility/2006">
              <mc:Choice xmlns:v="urn:schemas-microsoft-com:vml" Requires="v">
                <p:oleObj spid="_x0000_s35887" name="Equation" r:id="rId5" imgW="2044440" imgH="1320480" progId="Equation.DSMT4">
                  <p:embed/>
                </p:oleObj>
              </mc:Choice>
              <mc:Fallback>
                <p:oleObj name="Equation" r:id="rId5" imgW="2044440" imgH="1320480" progId="Equation.DSMT4">
                  <p:embed/>
                  <p:pic>
                    <p:nvPicPr>
                      <p:cNvPr id="0" name=""/>
                      <p:cNvPicPr/>
                      <p:nvPr/>
                    </p:nvPicPr>
                    <p:blipFill>
                      <a:blip r:embed="rId6"/>
                      <a:stretch>
                        <a:fillRect/>
                      </a:stretch>
                    </p:blipFill>
                    <p:spPr>
                      <a:xfrm>
                        <a:off x="798791" y="2381006"/>
                        <a:ext cx="4411662" cy="2846387"/>
                      </a:xfrm>
                      <a:prstGeom prst="rect">
                        <a:avLst/>
                      </a:prstGeom>
                    </p:spPr>
                  </p:pic>
                </p:oleObj>
              </mc:Fallback>
            </mc:AlternateContent>
          </a:graphicData>
        </a:graphic>
      </p:graphicFrame>
      <p:graphicFrame>
        <p:nvGraphicFramePr>
          <p:cNvPr id="6" name="Oggetto 5">
            <a:extLst>
              <a:ext uri="{FF2B5EF4-FFF2-40B4-BE49-F238E27FC236}">
                <a16:creationId xmlns:a16="http://schemas.microsoft.com/office/drawing/2014/main" id="{7E27847E-BEAD-4121-8944-5A3869ACBFDB}"/>
              </a:ext>
            </a:extLst>
          </p:cNvPr>
          <p:cNvGraphicFramePr>
            <a:graphicFrameLocks noChangeAspect="1"/>
          </p:cNvGraphicFramePr>
          <p:nvPr>
            <p:extLst>
              <p:ext uri="{D42A27DB-BD31-4B8C-83A1-F6EECF244321}">
                <p14:modId xmlns:p14="http://schemas.microsoft.com/office/powerpoint/2010/main" val="1120913324"/>
              </p:ext>
            </p:extLst>
          </p:nvPr>
        </p:nvGraphicFramePr>
        <p:xfrm>
          <a:off x="5278915" y="1416822"/>
          <a:ext cx="290682" cy="380123"/>
        </p:xfrm>
        <a:graphic>
          <a:graphicData uri="http://schemas.openxmlformats.org/presentationml/2006/ole">
            <mc:AlternateContent xmlns:mc="http://schemas.openxmlformats.org/markup-compatibility/2006">
              <mc:Choice xmlns:v="urn:schemas-microsoft-com:vml" Requires="v">
                <p:oleObj spid="_x0000_s35888" name="Equation" r:id="rId7" imgW="164880" imgH="215640" progId="Equation.DSMT4">
                  <p:embed/>
                </p:oleObj>
              </mc:Choice>
              <mc:Fallback>
                <p:oleObj name="Equation" r:id="rId7" imgW="164880" imgH="215640" progId="Equation.DSMT4">
                  <p:embed/>
                  <p:pic>
                    <p:nvPicPr>
                      <p:cNvPr id="0" name=""/>
                      <p:cNvPicPr/>
                      <p:nvPr/>
                    </p:nvPicPr>
                    <p:blipFill>
                      <a:blip r:embed="rId8"/>
                      <a:stretch>
                        <a:fillRect/>
                      </a:stretch>
                    </p:blipFill>
                    <p:spPr>
                      <a:xfrm>
                        <a:off x="5278915" y="1416822"/>
                        <a:ext cx="290682" cy="380123"/>
                      </a:xfrm>
                      <a:prstGeom prst="rect">
                        <a:avLst/>
                      </a:prstGeom>
                    </p:spPr>
                  </p:pic>
                </p:oleObj>
              </mc:Fallback>
            </mc:AlternateContent>
          </a:graphicData>
        </a:graphic>
      </p:graphicFrame>
      <p:sp>
        <p:nvSpPr>
          <p:cNvPr id="7" name="CasellaDiTesto 6">
            <a:extLst>
              <a:ext uri="{FF2B5EF4-FFF2-40B4-BE49-F238E27FC236}">
                <a16:creationId xmlns:a16="http://schemas.microsoft.com/office/drawing/2014/main" id="{0CFCBDB9-D61A-46F8-858E-D7F9B32C42B5}"/>
              </a:ext>
            </a:extLst>
          </p:cNvPr>
          <p:cNvSpPr txBox="1"/>
          <p:nvPr/>
        </p:nvSpPr>
        <p:spPr>
          <a:xfrm>
            <a:off x="5894773" y="2450237"/>
            <a:ext cx="5246703" cy="2862322"/>
          </a:xfrm>
          <a:prstGeom prst="rect">
            <a:avLst/>
          </a:prstGeom>
          <a:noFill/>
        </p:spPr>
        <p:txBody>
          <a:bodyPr wrap="square" rtlCol="0">
            <a:spAutoFit/>
          </a:bodyPr>
          <a:lstStyle/>
          <a:p>
            <a:r>
              <a:rPr lang="it-IT" dirty="0"/>
              <a:t>E’ facile comprendere che se il campo scalare dato è un’energia potenziale , cioè un campo scalare che permetta di calcolare il lavoro per andare da un punto iniziale A ad un punto finale B, indipendentemente dalla traiettorie seguita, come accade per le sole forze conservative, secondo l’espressione:</a:t>
            </a:r>
          </a:p>
          <a:p>
            <a:endParaRPr lang="it-IT" dirty="0"/>
          </a:p>
          <a:p>
            <a:endParaRPr lang="it-IT" dirty="0"/>
          </a:p>
          <a:p>
            <a:endParaRPr lang="it-IT" dirty="0"/>
          </a:p>
          <a:p>
            <a:r>
              <a:rPr lang="it-IT" dirty="0"/>
              <a:t>è  facile convincersi che </a:t>
            </a:r>
          </a:p>
        </p:txBody>
      </p:sp>
      <p:graphicFrame>
        <p:nvGraphicFramePr>
          <p:cNvPr id="8" name="Oggetto 7">
            <a:extLst>
              <a:ext uri="{FF2B5EF4-FFF2-40B4-BE49-F238E27FC236}">
                <a16:creationId xmlns:a16="http://schemas.microsoft.com/office/drawing/2014/main" id="{745F6F37-7B36-4478-978F-8F3CA39252C9}"/>
              </a:ext>
            </a:extLst>
          </p:cNvPr>
          <p:cNvGraphicFramePr>
            <a:graphicFrameLocks noChangeAspect="1"/>
          </p:cNvGraphicFramePr>
          <p:nvPr>
            <p:extLst>
              <p:ext uri="{D42A27DB-BD31-4B8C-83A1-F6EECF244321}">
                <p14:modId xmlns:p14="http://schemas.microsoft.com/office/powerpoint/2010/main" val="1165726653"/>
              </p:ext>
            </p:extLst>
          </p:nvPr>
        </p:nvGraphicFramePr>
        <p:xfrm>
          <a:off x="7124761" y="4204563"/>
          <a:ext cx="2555670" cy="511134"/>
        </p:xfrm>
        <a:graphic>
          <a:graphicData uri="http://schemas.openxmlformats.org/presentationml/2006/ole">
            <mc:AlternateContent xmlns:mc="http://schemas.openxmlformats.org/markup-compatibility/2006">
              <mc:Choice xmlns:v="urn:schemas-microsoft-com:vml" Requires="v">
                <p:oleObj spid="_x0000_s35889" name="Equation" r:id="rId9" imgW="1206360" imgH="241200" progId="Equation.DSMT4">
                  <p:embed/>
                </p:oleObj>
              </mc:Choice>
              <mc:Fallback>
                <p:oleObj name="Equation" r:id="rId9" imgW="1206360" imgH="241200" progId="Equation.DSMT4">
                  <p:embed/>
                  <p:pic>
                    <p:nvPicPr>
                      <p:cNvPr id="0" name=""/>
                      <p:cNvPicPr/>
                      <p:nvPr/>
                    </p:nvPicPr>
                    <p:blipFill>
                      <a:blip r:embed="rId10"/>
                      <a:stretch>
                        <a:fillRect/>
                      </a:stretch>
                    </p:blipFill>
                    <p:spPr>
                      <a:xfrm>
                        <a:off x="7124761" y="4204563"/>
                        <a:ext cx="2555670" cy="511134"/>
                      </a:xfrm>
                      <a:prstGeom prst="rect">
                        <a:avLst/>
                      </a:prstGeom>
                    </p:spPr>
                  </p:pic>
                </p:oleObj>
              </mc:Fallback>
            </mc:AlternateContent>
          </a:graphicData>
        </a:graphic>
      </p:graphicFrame>
      <p:graphicFrame>
        <p:nvGraphicFramePr>
          <p:cNvPr id="9" name="Oggetto 8">
            <a:extLst>
              <a:ext uri="{FF2B5EF4-FFF2-40B4-BE49-F238E27FC236}">
                <a16:creationId xmlns:a16="http://schemas.microsoft.com/office/drawing/2014/main" id="{2DABE5D2-D6F8-43EE-B690-06242B878CEA}"/>
              </a:ext>
            </a:extLst>
          </p:cNvPr>
          <p:cNvGraphicFramePr>
            <a:graphicFrameLocks noChangeAspect="1"/>
          </p:cNvGraphicFramePr>
          <p:nvPr>
            <p:extLst>
              <p:ext uri="{D42A27DB-BD31-4B8C-83A1-F6EECF244321}">
                <p14:modId xmlns:p14="http://schemas.microsoft.com/office/powerpoint/2010/main" val="711656986"/>
              </p:ext>
            </p:extLst>
          </p:nvPr>
        </p:nvGraphicFramePr>
        <p:xfrm>
          <a:off x="8326637" y="4885804"/>
          <a:ext cx="1085047" cy="341589"/>
        </p:xfrm>
        <a:graphic>
          <a:graphicData uri="http://schemas.openxmlformats.org/presentationml/2006/ole">
            <mc:AlternateContent xmlns:mc="http://schemas.openxmlformats.org/markup-compatibility/2006">
              <mc:Choice xmlns:v="urn:schemas-microsoft-com:vml" Requires="v">
                <p:oleObj spid="_x0000_s35890" name="Equation" r:id="rId11" imgW="685800" imgH="215640" progId="Equation.DSMT4">
                  <p:embed/>
                </p:oleObj>
              </mc:Choice>
              <mc:Fallback>
                <p:oleObj name="Equation" r:id="rId11" imgW="685800" imgH="215640" progId="Equation.DSMT4">
                  <p:embed/>
                  <p:pic>
                    <p:nvPicPr>
                      <p:cNvPr id="0" name=""/>
                      <p:cNvPicPr/>
                      <p:nvPr/>
                    </p:nvPicPr>
                    <p:blipFill>
                      <a:blip r:embed="rId12"/>
                      <a:stretch>
                        <a:fillRect/>
                      </a:stretch>
                    </p:blipFill>
                    <p:spPr>
                      <a:xfrm>
                        <a:off x="8326637" y="4885804"/>
                        <a:ext cx="1085047" cy="341589"/>
                      </a:xfrm>
                      <a:prstGeom prst="rect">
                        <a:avLst/>
                      </a:prstGeom>
                    </p:spPr>
                  </p:pic>
                </p:oleObj>
              </mc:Fallback>
            </mc:AlternateContent>
          </a:graphicData>
        </a:graphic>
      </p:graphicFrame>
      <p:sp>
        <p:nvSpPr>
          <p:cNvPr id="10" name="CasellaDiTesto 9">
            <a:extLst>
              <a:ext uri="{FF2B5EF4-FFF2-40B4-BE49-F238E27FC236}">
                <a16:creationId xmlns:a16="http://schemas.microsoft.com/office/drawing/2014/main" id="{18E6CCAD-AC3A-4DCF-ABA9-0A13F281F7F0}"/>
              </a:ext>
            </a:extLst>
          </p:cNvPr>
          <p:cNvSpPr txBox="1"/>
          <p:nvPr/>
        </p:nvSpPr>
        <p:spPr>
          <a:xfrm>
            <a:off x="630315" y="5814874"/>
            <a:ext cx="10413506" cy="369332"/>
          </a:xfrm>
          <a:prstGeom prst="rect">
            <a:avLst/>
          </a:prstGeom>
          <a:noFill/>
        </p:spPr>
        <p:txBody>
          <a:bodyPr wrap="square" rtlCol="0">
            <a:spAutoFit/>
          </a:bodyPr>
          <a:lstStyle/>
          <a:p>
            <a:r>
              <a:rPr lang="it-IT" dirty="0"/>
              <a:t>Ad esempio se il campo scalare è </a:t>
            </a:r>
          </a:p>
        </p:txBody>
      </p:sp>
      <p:graphicFrame>
        <p:nvGraphicFramePr>
          <p:cNvPr id="11" name="Oggetto 10">
            <a:extLst>
              <a:ext uri="{FF2B5EF4-FFF2-40B4-BE49-F238E27FC236}">
                <a16:creationId xmlns:a16="http://schemas.microsoft.com/office/drawing/2014/main" id="{58E69233-1E7C-487F-B55E-F0F7395F8BCD}"/>
              </a:ext>
            </a:extLst>
          </p:cNvPr>
          <p:cNvGraphicFramePr>
            <a:graphicFrameLocks noChangeAspect="1"/>
          </p:cNvGraphicFramePr>
          <p:nvPr>
            <p:extLst>
              <p:ext uri="{D42A27DB-BD31-4B8C-83A1-F6EECF244321}">
                <p14:modId xmlns:p14="http://schemas.microsoft.com/office/powerpoint/2010/main" val="167817836"/>
              </p:ext>
            </p:extLst>
          </p:nvPr>
        </p:nvGraphicFramePr>
        <p:xfrm>
          <a:off x="3933705" y="5808503"/>
          <a:ext cx="4468891" cy="375703"/>
        </p:xfrm>
        <a:graphic>
          <a:graphicData uri="http://schemas.openxmlformats.org/presentationml/2006/ole">
            <mc:AlternateContent xmlns:mc="http://schemas.openxmlformats.org/markup-compatibility/2006">
              <mc:Choice xmlns:v="urn:schemas-microsoft-com:vml" Requires="v">
                <p:oleObj spid="_x0000_s35891" name="Equation" r:id="rId13" imgW="2869920" imgH="241200" progId="Equation.DSMT4">
                  <p:embed/>
                </p:oleObj>
              </mc:Choice>
              <mc:Fallback>
                <p:oleObj name="Equation" r:id="rId13" imgW="2869920" imgH="241200" progId="Equation.DSMT4">
                  <p:embed/>
                  <p:pic>
                    <p:nvPicPr>
                      <p:cNvPr id="0" name=""/>
                      <p:cNvPicPr/>
                      <p:nvPr/>
                    </p:nvPicPr>
                    <p:blipFill>
                      <a:blip r:embed="rId14"/>
                      <a:stretch>
                        <a:fillRect/>
                      </a:stretch>
                    </p:blipFill>
                    <p:spPr>
                      <a:xfrm>
                        <a:off x="3933705" y="5808503"/>
                        <a:ext cx="4468891" cy="375703"/>
                      </a:xfrm>
                      <a:prstGeom prst="rect">
                        <a:avLst/>
                      </a:prstGeom>
                    </p:spPr>
                  </p:pic>
                </p:oleObj>
              </mc:Fallback>
            </mc:AlternateContent>
          </a:graphicData>
        </a:graphic>
      </p:graphicFrame>
    </p:spTree>
    <p:extLst>
      <p:ext uri="{BB962C8B-B14F-4D97-AF65-F5344CB8AC3E}">
        <p14:creationId xmlns:p14="http://schemas.microsoft.com/office/powerpoint/2010/main" val="517233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DD842F-55D5-4D02-B2BF-D96A743AC0EA}"/>
              </a:ext>
            </a:extLst>
          </p:cNvPr>
          <p:cNvSpPr>
            <a:spLocks noGrp="1"/>
          </p:cNvSpPr>
          <p:nvPr>
            <p:ph type="title" idx="4294967295"/>
          </p:nvPr>
        </p:nvSpPr>
        <p:spPr>
          <a:xfrm>
            <a:off x="0" y="284163"/>
            <a:ext cx="11353800" cy="630237"/>
          </a:xfrm>
        </p:spPr>
        <p:txBody>
          <a:bodyPr>
            <a:normAutofit/>
          </a:bodyPr>
          <a:lstStyle/>
          <a:p>
            <a:pPr algn="ctr"/>
            <a:r>
              <a:rPr lang="it-IT" sz="3200" b="1" dirty="0">
                <a:solidFill>
                  <a:srgbClr val="FF0000"/>
                </a:solidFill>
              </a:rPr>
              <a:t>Impostazione di equazioni differenziali e loro soluzione approssimata</a:t>
            </a:r>
          </a:p>
        </p:txBody>
      </p:sp>
      <p:sp>
        <p:nvSpPr>
          <p:cNvPr id="3" name="CasellaDiTesto 2">
            <a:extLst>
              <a:ext uri="{FF2B5EF4-FFF2-40B4-BE49-F238E27FC236}">
                <a16:creationId xmlns:a16="http://schemas.microsoft.com/office/drawing/2014/main" id="{6647EBBB-CBD2-4EC7-9FAA-28AC2F2930A2}"/>
              </a:ext>
            </a:extLst>
          </p:cNvPr>
          <p:cNvSpPr txBox="1"/>
          <p:nvPr/>
        </p:nvSpPr>
        <p:spPr>
          <a:xfrm>
            <a:off x="111760" y="1180103"/>
            <a:ext cx="11849228" cy="3046988"/>
          </a:xfrm>
          <a:prstGeom prst="rect">
            <a:avLst/>
          </a:prstGeom>
          <a:noFill/>
        </p:spPr>
        <p:txBody>
          <a:bodyPr wrap="square" rtlCol="0">
            <a:spAutoFit/>
          </a:bodyPr>
          <a:lstStyle/>
          <a:p>
            <a:pPr marL="457200" indent="-457200">
              <a:buFont typeface="Arial" panose="020B0604020202020204" pitchFamily="34" charset="0"/>
              <a:buChar char="•"/>
            </a:pPr>
            <a:r>
              <a:rPr lang="it-IT" sz="3200" dirty="0"/>
              <a:t>La capitalizzazione continua e la definizione del numero di Nepero</a:t>
            </a:r>
          </a:p>
          <a:p>
            <a:pPr marL="457200" indent="-457200">
              <a:buFont typeface="Arial" panose="020B0604020202020204" pitchFamily="34" charset="0"/>
              <a:buChar char="•"/>
            </a:pPr>
            <a:r>
              <a:rPr lang="it-IT" sz="3200" dirty="0"/>
              <a:t>Crescita di una popolazione di batteri</a:t>
            </a:r>
          </a:p>
          <a:p>
            <a:pPr marL="457200" indent="-457200">
              <a:buFont typeface="Arial" panose="020B0604020202020204" pitchFamily="34" charset="0"/>
              <a:buChar char="•"/>
            </a:pPr>
            <a:r>
              <a:rPr lang="it-IT" sz="3200" dirty="0"/>
              <a:t>Svuotamento di un serbatoio</a:t>
            </a:r>
          </a:p>
          <a:p>
            <a:pPr marL="457200" indent="-457200">
              <a:buFont typeface="Arial" panose="020B0604020202020204" pitchFamily="34" charset="0"/>
              <a:buChar char="•"/>
            </a:pPr>
            <a:r>
              <a:rPr lang="it-IT" sz="3200" dirty="0"/>
              <a:t>Raffreddamento di un corpo</a:t>
            </a:r>
          </a:p>
          <a:p>
            <a:pPr marL="457200" indent="-457200">
              <a:buFont typeface="Arial" panose="020B0604020202020204" pitchFamily="34" charset="0"/>
              <a:buChar char="•"/>
            </a:pPr>
            <a:r>
              <a:rPr lang="it-IT" sz="3200" dirty="0"/>
              <a:t>Moto in presenza di attrito viscoso</a:t>
            </a:r>
          </a:p>
          <a:p>
            <a:endParaRPr lang="it-IT" sz="3200" dirty="0"/>
          </a:p>
        </p:txBody>
      </p:sp>
      <p:sp>
        <p:nvSpPr>
          <p:cNvPr id="4" name="CasellaDiTesto 3">
            <a:extLst>
              <a:ext uri="{FF2B5EF4-FFF2-40B4-BE49-F238E27FC236}">
                <a16:creationId xmlns:a16="http://schemas.microsoft.com/office/drawing/2014/main" id="{69DEDA18-6E4B-492E-9E65-A12FF0703BA4}"/>
              </a:ext>
            </a:extLst>
          </p:cNvPr>
          <p:cNvSpPr txBox="1"/>
          <p:nvPr/>
        </p:nvSpPr>
        <p:spPr>
          <a:xfrm>
            <a:off x="454788" y="4325470"/>
            <a:ext cx="10810755" cy="2062103"/>
          </a:xfrm>
          <a:prstGeom prst="rect">
            <a:avLst/>
          </a:prstGeom>
          <a:noFill/>
        </p:spPr>
        <p:txBody>
          <a:bodyPr wrap="square" rtlCol="0">
            <a:spAutoFit/>
          </a:bodyPr>
          <a:lstStyle/>
          <a:p>
            <a:pPr algn="just"/>
            <a:r>
              <a:rPr lang="it-IT" sz="3200" dirty="0"/>
              <a:t>In tutti gli esempi di seguito illustrati, ci si rende conto che la scrittura dell’equazione differenziale che descrive l’evoluzione di un fenomeno transita, fatalmente, per una scrittura ad elementi temporali discreti </a:t>
            </a:r>
            <a:r>
              <a:rPr lang="it-IT" sz="3200" dirty="0" err="1"/>
              <a:t>dt</a:t>
            </a:r>
            <a:r>
              <a:rPr lang="it-IT" sz="3200" dirty="0"/>
              <a:t> (per quanto infinitesimi)</a:t>
            </a:r>
          </a:p>
        </p:txBody>
      </p:sp>
    </p:spTree>
    <p:extLst>
      <p:ext uri="{BB962C8B-B14F-4D97-AF65-F5344CB8AC3E}">
        <p14:creationId xmlns:p14="http://schemas.microsoft.com/office/powerpoint/2010/main" val="89460145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1354</TotalTime>
  <Words>2842</Words>
  <Application>Microsoft Office PowerPoint</Application>
  <PresentationFormat>Widescreen</PresentationFormat>
  <Paragraphs>208</Paragraphs>
  <Slides>32</Slides>
  <Notes>0</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2</vt:i4>
      </vt:variant>
      <vt:variant>
        <vt:lpstr>Titoli diapositive</vt:lpstr>
      </vt:variant>
      <vt:variant>
        <vt:i4>32</vt:i4>
      </vt:variant>
    </vt:vector>
  </HeadingPairs>
  <TitlesOfParts>
    <vt:vector size="41" baseType="lpstr">
      <vt:lpstr>Arial</vt:lpstr>
      <vt:lpstr>Calibri</vt:lpstr>
      <vt:lpstr>Calibri Light</vt:lpstr>
      <vt:lpstr>DRGCQV+Calibri</vt:lpstr>
      <vt:lpstr>Helvetica</vt:lpstr>
      <vt:lpstr>Times New Roman</vt:lpstr>
      <vt:lpstr>Tema di Office</vt:lpstr>
      <vt:lpstr>Equation</vt:lpstr>
      <vt:lpstr>MathType 7.0 Equation</vt:lpstr>
      <vt:lpstr>Presentazione standard di PowerPoint</vt:lpstr>
      <vt:lpstr>Lezione del 03-06-2020</vt:lpstr>
      <vt:lpstr>Generalizzazione a varie grandezze fisiche</vt:lpstr>
      <vt:lpstr>Cambiamento della variabile indipendente (1)</vt:lpstr>
      <vt:lpstr>Cambiamento della variabile indipendente (2)</vt:lpstr>
      <vt:lpstr>Presentazione standard di PowerPoint</vt:lpstr>
      <vt:lpstr>Presentazione standard di PowerPoint</vt:lpstr>
      <vt:lpstr>Presentazione standard di PowerPoint</vt:lpstr>
      <vt:lpstr>Impostazione di equazioni differenziali e loro soluzione approssimata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Svuotamento di un serbatoio</vt:lpstr>
      <vt:lpstr>Svuotamento di un serbatoio (modellizzazione)</vt:lpstr>
      <vt:lpstr>Svuotamento di un serbatoio (soluzione esatta)</vt:lpstr>
      <vt:lpstr>Svuotamento di un serbatoio (soluzione esatta)</vt:lpstr>
      <vt:lpstr>Svuotamento di un serbatoio (soluzione discreta)</vt:lpstr>
      <vt:lpstr>Svuotamento di un serbatoio (proposte di lavoro)</vt:lpstr>
      <vt:lpstr>Raffreddamento di un corpo</vt:lpstr>
      <vt:lpstr>Raffreddamento di un corpo (soluzione esatta)</vt:lpstr>
      <vt:lpstr>Raffreddamento di un corpo (soluzione esatta)</vt:lpstr>
      <vt:lpstr>Raffreddamento di un corpo (soluzione approssimata)</vt:lpstr>
      <vt:lpstr>La forza di attrito viscoso in un mezzo resistente</vt:lpstr>
      <vt:lpstr>Moto di un corpo in un mezzo resistente</vt:lpstr>
      <vt:lpstr>Moto di un corpo in un mezzo resistente (sol. esatta)</vt:lpstr>
      <vt:lpstr>Moto di un corpo in un mezzo resistente (sol. approssimata)</vt:lpstr>
      <vt:lpstr>Possibili variazioni sul tema del moto viscoso</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andrea spagni</dc:creator>
  <cp:lastModifiedBy>andrea spagni</cp:lastModifiedBy>
  <cp:revision>74</cp:revision>
  <dcterms:created xsi:type="dcterms:W3CDTF">2020-05-31T09:28:15Z</dcterms:created>
  <dcterms:modified xsi:type="dcterms:W3CDTF">2020-06-03T12:47:08Z</dcterms:modified>
</cp:coreProperties>
</file>